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sldIdLst>
    <p:sldId id="305" r:id="rId5"/>
    <p:sldId id="307" r:id="rId6"/>
    <p:sldId id="288" r:id="rId7"/>
    <p:sldId id="312" r:id="rId8"/>
    <p:sldId id="290" r:id="rId9"/>
    <p:sldId id="311" r:id="rId10"/>
    <p:sldId id="292" r:id="rId11"/>
    <p:sldId id="310" r:id="rId12"/>
    <p:sldId id="294" r:id="rId13"/>
    <p:sldId id="309" r:id="rId14"/>
    <p:sldId id="296" r:id="rId15"/>
    <p:sldId id="313" r:id="rId16"/>
    <p:sldId id="298" r:id="rId17"/>
    <p:sldId id="306" r:id="rId18"/>
    <p:sldId id="308" r:id="rId19"/>
    <p:sldId id="314" r:id="rId20"/>
    <p:sldId id="301" r:id="rId21"/>
    <p:sldId id="302" r:id="rId22"/>
  </p:sldIdLst>
  <p:sldSz cx="6858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C97692-F6BD-4659-61C8-1A6BE2376713}" name="Guilbault, Cheri" initials="GC" userId="S::cheri.guilbault@sodexo.com::3a5bda3c-f428-4735-9977-322234ba1c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 Vliet, Martijn" initials="vVM" lastIdx="13" clrIdx="0">
    <p:extLst>
      <p:ext uri="{19B8F6BF-5375-455C-9EA6-DF929625EA0E}">
        <p15:presenceInfo xmlns:p15="http://schemas.microsoft.com/office/powerpoint/2012/main" userId="S::Martijn.vanVliet@sodexo.com::f9450ce2-1d20-4475-a0d2-6664d1c5d589" providerId="AD"/>
      </p:ext>
    </p:extLst>
  </p:cmAuthor>
  <p:cmAuthor id="2" name="Mann, Lloyd" initials="ML" lastIdx="6" clrIdx="1">
    <p:extLst>
      <p:ext uri="{19B8F6BF-5375-455C-9EA6-DF929625EA0E}">
        <p15:presenceInfo xmlns:p15="http://schemas.microsoft.com/office/powerpoint/2012/main" userId="S::lloyd.mann@sodexo.com::1254a9a1-e9b1-4acd-8289-a5096ca2a9a5" providerId="AD"/>
      </p:ext>
    </p:extLst>
  </p:cmAuthor>
  <p:cmAuthor id="3" name="MENDEN Johannes" initials="MJ" lastIdx="1" clrIdx="2">
    <p:extLst>
      <p:ext uri="{19B8F6BF-5375-455C-9EA6-DF929625EA0E}">
        <p15:presenceInfo xmlns:p15="http://schemas.microsoft.com/office/powerpoint/2012/main" userId="S::johannes.menden@sodexo.com::ea89e20e-8a18-426b-baa6-8802780ec55c" providerId="AD"/>
      </p:ext>
    </p:extLst>
  </p:cmAuthor>
  <p:cmAuthor id="4" name="Hastings, Heidi" initials="HH" lastIdx="16" clrIdx="3">
    <p:extLst>
      <p:ext uri="{19B8F6BF-5375-455C-9EA6-DF929625EA0E}">
        <p15:presenceInfo xmlns:p15="http://schemas.microsoft.com/office/powerpoint/2012/main" userId="S::heidi.hastings@sodexo.com::9a65da24-6281-4bba-aa5f-1d6af792a084" providerId="AD"/>
      </p:ext>
    </p:extLst>
  </p:cmAuthor>
  <p:cmAuthor id="5" name="Guilbault, Cheri" initials="GC" lastIdx="1" clrIdx="4">
    <p:extLst>
      <p:ext uri="{19B8F6BF-5375-455C-9EA6-DF929625EA0E}">
        <p15:presenceInfo xmlns:p15="http://schemas.microsoft.com/office/powerpoint/2012/main" userId="S::cheri.guilbault@sodexo.com::3a5bda3c-f428-4735-9977-322234ba1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0000"/>
    <a:srgbClr val="283897"/>
    <a:srgbClr val="B2E1D8"/>
    <a:srgbClr val="F1D09F"/>
    <a:srgbClr val="97C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93904"/>
  </p:normalViewPr>
  <p:slideViewPr>
    <p:cSldViewPr snapToGrid="0">
      <p:cViewPr varScale="1">
        <p:scale>
          <a:sx n="77" d="100"/>
          <a:sy n="77" d="100"/>
        </p:scale>
        <p:origin x="2256"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tings, Heidi" userId="9a65da24-6281-4bba-aa5f-1d6af792a084" providerId="ADAL" clId="{117ED7A8-5AD6-4560-A56B-59719D6B5B64}"/>
    <pc:docChg chg="undo custSel modSld">
      <pc:chgData name="Hastings, Heidi" userId="9a65da24-6281-4bba-aa5f-1d6af792a084" providerId="ADAL" clId="{117ED7A8-5AD6-4560-A56B-59719D6B5B64}" dt="2023-03-16T19:18:21.407" v="7" actId="478"/>
      <pc:docMkLst>
        <pc:docMk/>
      </pc:docMkLst>
      <pc:sldChg chg="addSp delSp modSp mod">
        <pc:chgData name="Hastings, Heidi" userId="9a65da24-6281-4bba-aa5f-1d6af792a084" providerId="ADAL" clId="{117ED7A8-5AD6-4560-A56B-59719D6B5B64}" dt="2023-03-16T19:18:21.407" v="7" actId="478"/>
        <pc:sldMkLst>
          <pc:docMk/>
          <pc:sldMk cId="3839327921" sldId="305"/>
        </pc:sldMkLst>
        <pc:spChg chg="add del">
          <ac:chgData name="Hastings, Heidi" userId="9a65da24-6281-4bba-aa5f-1d6af792a084" providerId="ADAL" clId="{117ED7A8-5AD6-4560-A56B-59719D6B5B64}" dt="2023-03-16T19:18:21.407" v="7" actId="478"/>
          <ac:spMkLst>
            <pc:docMk/>
            <pc:sldMk cId="3839327921" sldId="305"/>
            <ac:spMk id="3" creationId="{BA4041C9-360C-18B3-354C-BB6CEDE53FF7}"/>
          </ac:spMkLst>
        </pc:spChg>
        <pc:spChg chg="mod">
          <ac:chgData name="Hastings, Heidi" userId="9a65da24-6281-4bba-aa5f-1d6af792a084" providerId="ADAL" clId="{117ED7A8-5AD6-4560-A56B-59719D6B5B64}" dt="2023-03-16T19:18:20.494" v="6" actId="113"/>
          <ac:spMkLst>
            <pc:docMk/>
            <pc:sldMk cId="3839327921" sldId="305"/>
            <ac:spMk id="29" creationId="{332EB285-2ADA-98DE-98AE-A2B232966139}"/>
          </ac:spMkLst>
        </pc:spChg>
      </pc:sldChg>
    </pc:docChg>
  </pc:docChgLst>
  <pc:docChgLst>
    <pc:chgData name="Mann, Lloyd" userId="S::lloyd.mann@sodexo.com::1254a9a1-e9b1-4acd-8289-a5096ca2a9a5" providerId="AD" clId="Web-{D0013817-501D-5418-A49F-56AF10202BC6}"/>
    <pc:docChg chg="modSld">
      <pc:chgData name="Mann, Lloyd" userId="S::lloyd.mann@sodexo.com::1254a9a1-e9b1-4acd-8289-a5096ca2a9a5" providerId="AD" clId="Web-{D0013817-501D-5418-A49F-56AF10202BC6}" dt="2023-06-01T08:31:18.847" v="1" actId="20577"/>
      <pc:docMkLst>
        <pc:docMk/>
      </pc:docMkLst>
      <pc:sldChg chg="modSp">
        <pc:chgData name="Mann, Lloyd" userId="S::lloyd.mann@sodexo.com::1254a9a1-e9b1-4acd-8289-a5096ca2a9a5" providerId="AD" clId="Web-{D0013817-501D-5418-A49F-56AF10202BC6}" dt="2023-06-01T08:31:18.847" v="1" actId="20577"/>
        <pc:sldMkLst>
          <pc:docMk/>
          <pc:sldMk cId="2389826739" sldId="307"/>
        </pc:sldMkLst>
        <pc:spChg chg="mod">
          <ac:chgData name="Mann, Lloyd" userId="S::lloyd.mann@sodexo.com::1254a9a1-e9b1-4acd-8289-a5096ca2a9a5" providerId="AD" clId="Web-{D0013817-501D-5418-A49F-56AF10202BC6}" dt="2023-06-01T08:31:18.847" v="1" actId="20577"/>
          <ac:spMkLst>
            <pc:docMk/>
            <pc:sldMk cId="2389826739" sldId="307"/>
            <ac:spMk id="8" creationId="{37C1DC90-0717-F846-A065-236A98CEE1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EA6FCA5-A939-D343-A87C-198BA2A2227B}" type="datetimeFigureOut">
              <a:rPr lang="en-US" smtClean="0"/>
              <a:pPr/>
              <a:t>2/9/2024</a:t>
            </a:fld>
            <a:endParaRPr lang="en-US" dirty="0"/>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7AB3C6-6AC9-5842-8DB7-175C600F7443}" type="slidenum">
              <a:rPr lang="en-US" smtClean="0"/>
              <a:pPr/>
              <a:t>‹#›</a:t>
            </a:fld>
            <a:endParaRPr lang="en-US" dirty="0"/>
          </a:p>
        </p:txBody>
      </p:sp>
    </p:spTree>
    <p:extLst>
      <p:ext uri="{BB962C8B-B14F-4D97-AF65-F5344CB8AC3E}">
        <p14:creationId xmlns:p14="http://schemas.microsoft.com/office/powerpoint/2010/main" val="34779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t>1</a:t>
            </a:fld>
            <a:endParaRPr lang="en-US" dirty="0"/>
          </a:p>
        </p:txBody>
      </p:sp>
    </p:spTree>
    <p:extLst>
      <p:ext uri="{BB962C8B-B14F-4D97-AF65-F5344CB8AC3E}">
        <p14:creationId xmlns:p14="http://schemas.microsoft.com/office/powerpoint/2010/main" val="252933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16</a:t>
            </a:fld>
            <a:endParaRPr lang="en-US" dirty="0"/>
          </a:p>
        </p:txBody>
      </p:sp>
    </p:spTree>
    <p:extLst>
      <p:ext uri="{BB962C8B-B14F-4D97-AF65-F5344CB8AC3E}">
        <p14:creationId xmlns:p14="http://schemas.microsoft.com/office/powerpoint/2010/main" val="60274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17</a:t>
            </a:fld>
            <a:endParaRPr lang="en-US" dirty="0"/>
          </a:p>
        </p:txBody>
      </p:sp>
    </p:spTree>
    <p:extLst>
      <p:ext uri="{BB962C8B-B14F-4D97-AF65-F5344CB8AC3E}">
        <p14:creationId xmlns:p14="http://schemas.microsoft.com/office/powerpoint/2010/main" val="389576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2</a:t>
            </a:fld>
            <a:endParaRPr lang="en-US" dirty="0"/>
          </a:p>
        </p:txBody>
      </p:sp>
    </p:spTree>
    <p:extLst>
      <p:ext uri="{BB962C8B-B14F-4D97-AF65-F5344CB8AC3E}">
        <p14:creationId xmlns:p14="http://schemas.microsoft.com/office/powerpoint/2010/main" val="77129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3</a:t>
            </a:fld>
            <a:endParaRPr lang="en-US" dirty="0"/>
          </a:p>
        </p:txBody>
      </p:sp>
    </p:spTree>
    <p:extLst>
      <p:ext uri="{BB962C8B-B14F-4D97-AF65-F5344CB8AC3E}">
        <p14:creationId xmlns:p14="http://schemas.microsoft.com/office/powerpoint/2010/main" val="354135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4</a:t>
            </a:fld>
            <a:endParaRPr lang="en-US" dirty="0"/>
          </a:p>
        </p:txBody>
      </p:sp>
    </p:spTree>
    <p:extLst>
      <p:ext uri="{BB962C8B-B14F-4D97-AF65-F5344CB8AC3E}">
        <p14:creationId xmlns:p14="http://schemas.microsoft.com/office/powerpoint/2010/main" val="392740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7</a:t>
            </a:fld>
            <a:endParaRPr lang="en-US" dirty="0"/>
          </a:p>
        </p:txBody>
      </p:sp>
    </p:spTree>
    <p:extLst>
      <p:ext uri="{BB962C8B-B14F-4D97-AF65-F5344CB8AC3E}">
        <p14:creationId xmlns:p14="http://schemas.microsoft.com/office/powerpoint/2010/main" val="59744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9</a:t>
            </a:fld>
            <a:endParaRPr lang="en-US" dirty="0"/>
          </a:p>
        </p:txBody>
      </p:sp>
    </p:spTree>
    <p:extLst>
      <p:ext uri="{BB962C8B-B14F-4D97-AF65-F5344CB8AC3E}">
        <p14:creationId xmlns:p14="http://schemas.microsoft.com/office/powerpoint/2010/main" val="114239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10</a:t>
            </a:fld>
            <a:endParaRPr lang="en-US" dirty="0"/>
          </a:p>
        </p:txBody>
      </p:sp>
    </p:spTree>
    <p:extLst>
      <p:ext uri="{BB962C8B-B14F-4D97-AF65-F5344CB8AC3E}">
        <p14:creationId xmlns:p14="http://schemas.microsoft.com/office/powerpoint/2010/main" val="296004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12</a:t>
            </a:fld>
            <a:endParaRPr lang="en-US" dirty="0"/>
          </a:p>
        </p:txBody>
      </p:sp>
    </p:spTree>
    <p:extLst>
      <p:ext uri="{BB962C8B-B14F-4D97-AF65-F5344CB8AC3E}">
        <p14:creationId xmlns:p14="http://schemas.microsoft.com/office/powerpoint/2010/main" val="323582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AB3C6-6AC9-5842-8DB7-175C600F7443}" type="slidenum">
              <a:rPr lang="en-US" smtClean="0"/>
              <a:pPr/>
              <a:t>15</a:t>
            </a:fld>
            <a:endParaRPr lang="en-US" dirty="0"/>
          </a:p>
        </p:txBody>
      </p:sp>
    </p:spTree>
    <p:extLst>
      <p:ext uri="{BB962C8B-B14F-4D97-AF65-F5344CB8AC3E}">
        <p14:creationId xmlns:p14="http://schemas.microsoft.com/office/powerpoint/2010/main" val="359096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6850" y="6423025"/>
            <a:ext cx="2659062" cy="365125"/>
          </a:xfrm>
        </p:spPr>
        <p:txBody>
          <a:bodyPr/>
          <a:lstStyle>
            <a:lvl1pPr>
              <a:defRPr sz="700"/>
            </a:lvl1pPr>
          </a:lstStyle>
          <a:p>
            <a:fld id="{E96366C9-5C21-3348-BC8D-F3061C78A211}" type="slidenum">
              <a:rPr lang="en-US" smtClean="0"/>
              <a:pPr/>
              <a:t>‹#›</a:t>
            </a:fld>
            <a:r>
              <a:rPr lang="en-US" dirty="0"/>
              <a:t>    SODEXO CULINARY PRINCIPLES</a:t>
            </a:r>
          </a:p>
        </p:txBody>
      </p:sp>
    </p:spTree>
    <p:extLst>
      <p:ext uri="{BB962C8B-B14F-4D97-AF65-F5344CB8AC3E}">
        <p14:creationId xmlns:p14="http://schemas.microsoft.com/office/powerpoint/2010/main" val="275929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253704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365125"/>
            <a:ext cx="435054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145346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122363"/>
            <a:ext cx="58293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3602038"/>
            <a:ext cx="5143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100833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81173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709740"/>
            <a:ext cx="5915025"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4589465"/>
            <a:ext cx="5915025"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139429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114752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365127"/>
            <a:ext cx="59150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681163"/>
            <a:ext cx="290125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2505075"/>
            <a:ext cx="290125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681163"/>
            <a:ext cx="291554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2505075"/>
            <a:ext cx="291554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365803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342114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457200"/>
            <a:ext cx="2211884"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987427"/>
            <a:ext cx="347186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057400"/>
            <a:ext cx="221188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5261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457200"/>
            <a:ext cx="2211884"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987427"/>
            <a:ext cx="3471863"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057400"/>
            <a:ext cx="2211884"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8F3653-9C91-504D-80D3-2E0F7374A8C8}"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B74A4-5839-B14D-97D7-7608BC232B67}" type="slidenum">
              <a:rPr lang="en-US" smtClean="0"/>
              <a:t>‹#›</a:t>
            </a:fld>
            <a:endParaRPr lang="en-US" dirty="0"/>
          </a:p>
        </p:txBody>
      </p:sp>
    </p:spTree>
    <p:extLst>
      <p:ext uri="{BB962C8B-B14F-4D97-AF65-F5344CB8AC3E}">
        <p14:creationId xmlns:p14="http://schemas.microsoft.com/office/powerpoint/2010/main" val="325466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365127"/>
            <a:ext cx="59150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1825625"/>
            <a:ext cx="59150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6356352"/>
            <a:ext cx="1543050" cy="365125"/>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fld id="{A58F3653-9C91-504D-80D3-2E0F7374A8C8}" type="datetimeFigureOut">
              <a:rPr lang="en-US" smtClean="0"/>
              <a:pPr/>
              <a:t>2/9/2024</a:t>
            </a:fld>
            <a:endParaRPr lang="en-US" dirty="0"/>
          </a:p>
        </p:txBody>
      </p:sp>
      <p:sp>
        <p:nvSpPr>
          <p:cNvPr id="5" name="Footer Placeholder 4"/>
          <p:cNvSpPr>
            <a:spLocks noGrp="1"/>
          </p:cNvSpPr>
          <p:nvPr>
            <p:ph type="ftr" sz="quarter" idx="3"/>
          </p:nvPr>
        </p:nvSpPr>
        <p:spPr>
          <a:xfrm>
            <a:off x="2271713" y="6356352"/>
            <a:ext cx="2314575" cy="365125"/>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4843463" y="6356352"/>
            <a:ext cx="1543050"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AD8B74A4-5839-B14D-97D7-7608BC232B67}" type="slidenum">
              <a:rPr lang="en-US" smtClean="0"/>
              <a:pPr/>
              <a:t>‹#›</a:t>
            </a:fld>
            <a:endParaRPr lang="en-US" dirty="0"/>
          </a:p>
        </p:txBody>
      </p:sp>
    </p:spTree>
    <p:extLst>
      <p:ext uri="{BB962C8B-B14F-4D97-AF65-F5344CB8AC3E}">
        <p14:creationId xmlns:p14="http://schemas.microsoft.com/office/powerpoint/2010/main" val="1169082117"/>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sodexo.sharepoint.com/:b:/r/sites/SodexoFutureFoodCollectiveWorkspace/Shared%20Documents/Nutrition,Health%20%26%20Wellness/Project%20Team%20Workspace/Workstream%20%233/For%20Design/Documents%20for%20linking/7.%20The%20Plant%20Rich%20Playbook%20-%20WRI%20behavior%20change%20strategy%20.pdf?csf=1&amp;web=1&amp;e=WVqivT"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svg"/><Relationship Id="rId4" Type="http://schemas.openxmlformats.org/officeDocument/2006/relationships/image" Target="../media/image19.jpe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odexo.sharepoint.com/:b:/r/sites/SodexoFutureFoodCollectiveWorkspace/Shared%20Documents/Nutrition,Health%20%26%20Wellness/Project%20Team%20Workspace/Workstream%20%233/For%20Design/Documents%20for%20linking/7.%20The%20Plant%20Rich%20Playbook%20-%20WRI%20behavior%20change%20strategy%20.pdf?csf=1&amp;web=1&amp;e=KHDYSf" TargetMode="External"/><Relationship Id="rId13" Type="http://schemas.openxmlformats.org/officeDocument/2006/relationships/image" Target="../media/image8.jpeg"/><Relationship Id="rId3" Type="http://schemas.openxmlformats.org/officeDocument/2006/relationships/hyperlink" Target="https://sodexo.sharepoint.com/:b:/r/sites/SodexoFutureFoodCollectiveWorkspace/Shared%20Documents/Nutrition,Health%20%26%20Wellness/Project%20Team%20Workspace/Workstream%20%233/For%20Design/Documents%20for%20linking/Menus%20of%20Change%20Principles%20Report.pdf?csf=1&amp;web=1&amp;e=rWWrE4" TargetMode="External"/><Relationship Id="rId7" Type="http://schemas.openxmlformats.org/officeDocument/2006/relationships/hyperlink" Target="https://sodexo.box.com/s/d8g3b673q724lwfgmhp6b324z49kdtn1" TargetMode="External"/><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sodexo.box.com/s/lllaizcjdd0wsuzz1l503fad8m4qljg0" TargetMode="External"/><Relationship Id="rId11" Type="http://schemas.openxmlformats.org/officeDocument/2006/relationships/image" Target="../media/image6.emf"/><Relationship Id="rId5" Type="http://schemas.openxmlformats.org/officeDocument/2006/relationships/hyperlink" Target="https://sodexo.sharepoint.com/:b:/r/sites/SodexoFutureFoodCollectiveWorkspace/Shared%20Documents/Nutrition,Health%20%26%20Wellness/Project%20Team%20Workspace/Workstream%20%233/For%20Design/Documents%20for%20linking/EAT-Lancet_Commission_Summary_Report.pdf?csf=1&amp;web=1&amp;e=fZcME2" TargetMode="External"/><Relationship Id="rId10" Type="http://schemas.openxmlformats.org/officeDocument/2006/relationships/image" Target="../media/image5.jpeg"/><Relationship Id="rId4" Type="http://schemas.openxmlformats.org/officeDocument/2006/relationships/hyperlink" Target="https://sodexo.sharepoint.com/:b:/r/sites/SodexoFutureFoodCollectiveWorkspace/Shared%20Documents/Nutrition,Health%20%26%20Wellness/Project%20Team%20Workspace/Workstream%20%233/For%20Design/Documents%20for%20linking/EAT_brief_food-service-professionals.pdf?csf=1&amp;web=1&amp;e=4LIfsa" TargetMode="External"/><Relationship Id="rId9" Type="http://schemas.openxmlformats.org/officeDocument/2006/relationships/image" Target="../media/image4.jp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food, sandwich, snack food, fruit&#10;&#10;Description automatically generated">
            <a:extLst>
              <a:ext uri="{FF2B5EF4-FFF2-40B4-BE49-F238E27FC236}">
                <a16:creationId xmlns:a16="http://schemas.microsoft.com/office/drawing/2014/main" id="{60C645E9-B148-B15A-9559-73061BEA1F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354" r="6762" b="865"/>
          <a:stretch/>
        </p:blipFill>
        <p:spPr>
          <a:xfrm>
            <a:off x="0" y="0"/>
            <a:ext cx="6858000" cy="6867144"/>
          </a:xfrm>
          <a:prstGeom prst="rect">
            <a:avLst/>
          </a:prstGeom>
        </p:spPr>
      </p:pic>
      <p:sp>
        <p:nvSpPr>
          <p:cNvPr id="32" name="Rectangle 31">
            <a:extLst>
              <a:ext uri="{FF2B5EF4-FFF2-40B4-BE49-F238E27FC236}">
                <a16:creationId xmlns:a16="http://schemas.microsoft.com/office/drawing/2014/main" id="{5AB77D35-1FF1-0889-2371-4C12B2682E22}"/>
              </a:ext>
            </a:extLst>
          </p:cNvPr>
          <p:cNvSpPr/>
          <p:nvPr/>
        </p:nvSpPr>
        <p:spPr>
          <a:xfrm>
            <a:off x="0" y="1170432"/>
            <a:ext cx="6858000" cy="1691640"/>
          </a:xfrm>
          <a:prstGeom prst="rect">
            <a:avLst/>
          </a:prstGeom>
          <a:solidFill>
            <a:schemeClr val="bg1">
              <a:alpha val="74307"/>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FDE39-C8BB-514B-A486-BFCEFAE57CF3}"/>
              </a:ext>
            </a:extLst>
          </p:cNvPr>
          <p:cNvSpPr>
            <a:spLocks noGrp="1"/>
          </p:cNvSpPr>
          <p:nvPr>
            <p:ph type="ctrTitle"/>
          </p:nvPr>
        </p:nvSpPr>
        <p:spPr>
          <a:xfrm>
            <a:off x="514350" y="2085886"/>
            <a:ext cx="5829300" cy="307778"/>
          </a:xfrm>
        </p:spPr>
        <p:txBody>
          <a:bodyPr anchor="t" anchorCtr="0">
            <a:noAutofit/>
          </a:bodyPr>
          <a:lstStyle/>
          <a:p>
            <a:r>
              <a:rPr lang="en-US" sz="2000" spc="300" dirty="0">
                <a:latin typeface="Arial" panose="020B0604020202020204" pitchFamily="34" charset="0"/>
                <a:cs typeface="Arial" panose="020B0604020202020204" pitchFamily="34" charset="0"/>
              </a:rPr>
              <a:t>HEALTHY BY DESIGN</a:t>
            </a:r>
            <a:endParaRPr lang="en-US" sz="3200" spc="3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4041C9-360C-18B3-354C-BB6CEDE53FF7}"/>
              </a:ext>
            </a:extLst>
          </p:cNvPr>
          <p:cNvSpPr txBox="1"/>
          <p:nvPr/>
        </p:nvSpPr>
        <p:spPr>
          <a:xfrm>
            <a:off x="138814" y="6451449"/>
            <a:ext cx="136112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August 2022</a:t>
            </a:r>
          </a:p>
        </p:txBody>
      </p:sp>
      <p:pic>
        <p:nvPicPr>
          <p:cNvPr id="23" name="Picture 22" descr="Shape, icon&#10;&#10;Description automatically generated">
            <a:extLst>
              <a:ext uri="{FF2B5EF4-FFF2-40B4-BE49-F238E27FC236}">
                <a16:creationId xmlns:a16="http://schemas.microsoft.com/office/drawing/2014/main" id="{7C7CEE6E-4D12-61D2-9168-39FF1DB683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7521" y="1396282"/>
            <a:ext cx="2382958" cy="497932"/>
          </a:xfrm>
          <a:prstGeom prst="rect">
            <a:avLst/>
          </a:prstGeom>
        </p:spPr>
      </p:pic>
      <p:sp>
        <p:nvSpPr>
          <p:cNvPr id="29" name="Title 1">
            <a:extLst>
              <a:ext uri="{FF2B5EF4-FFF2-40B4-BE49-F238E27FC236}">
                <a16:creationId xmlns:a16="http://schemas.microsoft.com/office/drawing/2014/main" id="{332EB285-2ADA-98DE-98AE-A2B232966139}"/>
              </a:ext>
            </a:extLst>
          </p:cNvPr>
          <p:cNvSpPr txBox="1">
            <a:spLocks/>
          </p:cNvSpPr>
          <p:nvPr/>
        </p:nvSpPr>
        <p:spPr>
          <a:xfrm>
            <a:off x="326541" y="2470345"/>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pic>
        <p:nvPicPr>
          <p:cNvPr id="31" name="Picture 30" descr="Logo, company name&#10;&#10;Description automatically generated">
            <a:extLst>
              <a:ext uri="{FF2B5EF4-FFF2-40B4-BE49-F238E27FC236}">
                <a16:creationId xmlns:a16="http://schemas.microsoft.com/office/drawing/2014/main" id="{BB2BA3DB-E96D-EBCC-12D4-57B3121AC4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1496" y="5962603"/>
            <a:ext cx="1737360" cy="904540"/>
          </a:xfrm>
          <a:prstGeom prst="rect">
            <a:avLst/>
          </a:prstGeom>
        </p:spPr>
      </p:pic>
    </p:spTree>
    <p:extLst>
      <p:ext uri="{BB962C8B-B14F-4D97-AF65-F5344CB8AC3E}">
        <p14:creationId xmlns:p14="http://schemas.microsoft.com/office/powerpoint/2010/main" val="383932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43141"/>
            <a:ext cx="6376249" cy="4790796"/>
          </a:xfrm>
          <a:prstGeom prst="rect">
            <a:avLst/>
          </a:prstGeom>
        </p:spPr>
        <p:txBody>
          <a:bodyPr vert="horz" lIns="91440" tIns="45720" rIns="91440" bIns="45720" numCol="2" spcCol="2743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GB" sz="950" b="1" dirty="0">
                <a:latin typeface="Arial" panose="020B0604020202020204" pitchFamily="34" charset="0"/>
              </a:rPr>
              <a:t>Taste As You Cook</a:t>
            </a:r>
          </a:p>
          <a:p>
            <a:pPr marL="9525" lvl="1" algn="l">
              <a:lnSpc>
                <a:spcPct val="125000"/>
              </a:lnSpc>
              <a:spcBef>
                <a:spcPts val="0"/>
              </a:spcBef>
            </a:pPr>
            <a:r>
              <a:rPr lang="en-GB" sz="950" dirty="0">
                <a:latin typeface="Arial" panose="020B0604020202020204" pitchFamily="34" charset="0"/>
              </a:rPr>
              <a:t>Prevent under or over-seasoning/cooking by being aware as you prepare and cook food. Taste each dish component or end-product before serving them to </a:t>
            </a:r>
            <a:r>
              <a:rPr lang="en-US" sz="950" dirty="0">
                <a:latin typeface="Arial" panose="020B0604020202020204" pitchFamily="34" charset="0"/>
              </a:rPr>
              <a:t>guests.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Remove Excess Fat, Sinew and Tough Fibers </a:t>
            </a:r>
          </a:p>
          <a:p>
            <a:pPr marL="9525" lvl="1" algn="l">
              <a:lnSpc>
                <a:spcPct val="125000"/>
              </a:lnSpc>
              <a:spcBef>
                <a:spcPts val="0"/>
              </a:spcBef>
            </a:pPr>
            <a:r>
              <a:rPr lang="en-US" sz="950" dirty="0">
                <a:latin typeface="Arial" panose="020B0604020202020204" pitchFamily="34" charset="0"/>
              </a:rPr>
              <a:t>Preparing ingredients leads to a better raw product and higher quality when cooked, which substantiates the value-based pricing of dishes based on less popular or secondary cuts of meat.</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Skim Off Impurities While Cooking</a:t>
            </a:r>
            <a:endParaRPr lang="en-GB" sz="950" b="1"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By skimming scum and fat in stocks, broth, and soups</a:t>
            </a:r>
            <a:r>
              <a:rPr lang="en-US" sz="950" dirty="0">
                <a:latin typeface="Arial" panose="020B0604020202020204" pitchFamily="34" charset="0"/>
              </a:rPr>
              <a:t>, unpalatable factors that contribute to gamey smells and a cloudy appearance are eliminated. When skimmed, the base is unpolluted and clean for the next level of seasoning  and flavor fortification, such as using a clean vegetable stock to create a green velouté.</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Intensify Flavors Using Alternate Methods </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Aging, curing, wet marinade, reduction, and compression </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Thickening stocks and sauces to glazes</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Emulsify broths through boiling to reduce or fortify with roux/fat</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Heighten existing sweetness with vacuum compression</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Pickle foods to create layered complexity</a:t>
            </a:r>
          </a:p>
          <a:p>
            <a:pPr marL="9525" lvl="1" algn="l">
              <a:lnSpc>
                <a:spcPct val="125000"/>
              </a:lnSpc>
              <a:spcBef>
                <a:spcPts val="0"/>
              </a:spcBef>
            </a:pPr>
            <a:endParaRPr lang="en-GB" sz="950" dirty="0">
              <a:latin typeface="Arial" panose="020B0604020202020204" pitchFamily="34" charset="0"/>
            </a:endParaRPr>
          </a:p>
          <a:p>
            <a:pPr marL="9525" lvl="1" algn="l">
              <a:lnSpc>
                <a:spcPct val="125000"/>
              </a:lnSpc>
              <a:spcBef>
                <a:spcPts val="0"/>
              </a:spcBef>
            </a:pPr>
            <a:r>
              <a:rPr lang="en-GB" sz="950" dirty="0">
                <a:latin typeface="Arial" panose="020B0604020202020204" pitchFamily="34" charset="0"/>
              </a:rPr>
              <a:t>Cure meat and seafood to create a different form for versatility.</a:t>
            </a:r>
            <a:endParaRPr lang="en-US" sz="950" dirty="0">
              <a:latin typeface="Arial" panose="020B0604020202020204" pitchFamily="34" charset="0"/>
            </a:endParaRP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Use Salt with Care and Purpose</a:t>
            </a:r>
          </a:p>
          <a:p>
            <a:pPr marL="9525" lvl="1" algn="l">
              <a:lnSpc>
                <a:spcPct val="125000"/>
              </a:lnSpc>
              <a:spcBef>
                <a:spcPts val="0"/>
              </a:spcBef>
            </a:pPr>
            <a:r>
              <a:rPr lang="en-US" sz="950" dirty="0">
                <a:latin typeface="Arial" panose="020B0604020202020204" pitchFamily="34" charset="0"/>
              </a:rPr>
              <a:t>Salt is necessary evil. We require sodium to regulate our bodily functions (retaining water composition and pH). In food, salt is used to increase gluten formation in bread making. A touch of salt and lemon juice brightens up the best raw oysters.  Brining chicken, turkey, or brisket for corned beef, barbeques or roast is a controlled seasoning method (e.g 3% brine) and helps elevate natural protein flavor and retain moisture (natural jus).</a:t>
            </a:r>
          </a:p>
        </p:txBody>
      </p:sp>
      <p:sp>
        <p:nvSpPr>
          <p:cNvPr id="7" name="Title 1">
            <a:extLst>
              <a:ext uri="{FF2B5EF4-FFF2-40B4-BE49-F238E27FC236}">
                <a16:creationId xmlns:a16="http://schemas.microsoft.com/office/drawing/2014/main" id="{F445C32C-226B-C330-AC95-CEE57EA9C94F}"/>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9" name="Rectangle 8">
            <a:extLst>
              <a:ext uri="{FF2B5EF4-FFF2-40B4-BE49-F238E27FC236}">
                <a16:creationId xmlns:a16="http://schemas.microsoft.com/office/drawing/2014/main" id="{F613FDDA-424F-D2F7-0390-158D92CD7259}"/>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ingle Corner Rectangle 9">
            <a:extLst>
              <a:ext uri="{FF2B5EF4-FFF2-40B4-BE49-F238E27FC236}">
                <a16:creationId xmlns:a16="http://schemas.microsoft.com/office/drawing/2014/main" id="{14FD7A54-42D1-0BF5-5268-7944B2AE3AE5}"/>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262369E3-AF4E-1E7A-296E-E050324EEDBB}"/>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COOKING TECHNIQUES</a:t>
            </a:r>
            <a:endParaRPr lang="en-US" sz="1000" dirty="0">
              <a:latin typeface="Arial" panose="020B0604020202020204" pitchFamily="34" charset="0"/>
            </a:endParaRPr>
          </a:p>
        </p:txBody>
      </p:sp>
      <p:sp>
        <p:nvSpPr>
          <p:cNvPr id="13" name="TextBox 12">
            <a:extLst>
              <a:ext uri="{FF2B5EF4-FFF2-40B4-BE49-F238E27FC236}">
                <a16:creationId xmlns:a16="http://schemas.microsoft.com/office/drawing/2014/main" id="{C38217D3-16AD-C9B5-63CA-0090BA61E7FA}"/>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10</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5" name="Picture 14" descr="A picture containing person&#10;&#10;Description automatically generated">
            <a:extLst>
              <a:ext uri="{FF2B5EF4-FFF2-40B4-BE49-F238E27FC236}">
                <a16:creationId xmlns:a16="http://schemas.microsoft.com/office/drawing/2014/main" id="{D4285E7A-C69B-6C2C-9D98-8D6971A45B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634" b="34424"/>
          <a:stretch/>
        </p:blipFill>
        <p:spPr>
          <a:xfrm>
            <a:off x="4890520" y="709323"/>
            <a:ext cx="1707988" cy="1201977"/>
          </a:xfrm>
          <a:prstGeom prst="round1Rect">
            <a:avLst/>
          </a:prstGeom>
        </p:spPr>
      </p:pic>
      <p:sp>
        <p:nvSpPr>
          <p:cNvPr id="2" name="Oval 1">
            <a:extLst>
              <a:ext uri="{FF2B5EF4-FFF2-40B4-BE49-F238E27FC236}">
                <a16:creationId xmlns:a16="http://schemas.microsoft.com/office/drawing/2014/main" id="{E6B032D1-F7E7-F834-23E8-96B0EBB9E2DC}"/>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6D7F4581-48A9-A62A-5ACC-0AAFB1E2C4ED}"/>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1601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297204" y="2490750"/>
            <a:ext cx="6204919" cy="3958175"/>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US" sz="950" b="1" dirty="0">
                <a:latin typeface="Arial" panose="020B0604020202020204" pitchFamily="34" charset="0"/>
              </a:rPr>
              <a:t>Place Healthier Options Within Reach - and Others Further Away</a:t>
            </a:r>
          </a:p>
          <a:p>
            <a:pPr algn="l">
              <a:lnSpc>
                <a:spcPct val="125000"/>
              </a:lnSpc>
              <a:spcBef>
                <a:spcPts val="0"/>
              </a:spcBef>
            </a:pPr>
            <a:r>
              <a:rPr lang="en-US" sz="950" dirty="0">
                <a:latin typeface="Arial" panose="020B0604020202020204" pitchFamily="34" charset="0"/>
              </a:rPr>
              <a:t>By making healthy options accessible and unhealthy products less available, we can create a pause point that brings our guests greater awareness about their choices. Because so much of what we do is done by habit, it may make people change their behavior - or at least consider it. The way food is presented and physically positioned has a massive impact on what people choose and eat. A few simple tweaks can nudge diners into making healthier choices.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US" sz="950" b="1" dirty="0">
                <a:latin typeface="Arial" panose="020B0604020202020204" pitchFamily="34" charset="0"/>
              </a:rPr>
              <a:t>Make the Unconscious Conscious</a:t>
            </a:r>
          </a:p>
          <a:p>
            <a:pPr algn="l">
              <a:lnSpc>
                <a:spcPct val="125000"/>
              </a:lnSpc>
              <a:spcBef>
                <a:spcPts val="0"/>
              </a:spcBef>
            </a:pPr>
            <a:r>
              <a:rPr lang="en-US" sz="950" dirty="0">
                <a:latin typeface="Arial" panose="020B0604020202020204" pitchFamily="34" charset="0"/>
              </a:rPr>
              <a:t>Keep healthy choices in the front of guests’ minds through messaging and communication. Be sure to leverage your menu structure to evolve the presentation and avoid repetition, as rearranging products and menus might be all that’s needed to break habits and encourage people to try a different, healthier choice. </a:t>
            </a:r>
          </a:p>
          <a:p>
            <a:pPr algn="l">
              <a:lnSpc>
                <a:spcPct val="125000"/>
              </a:lnSpc>
              <a:spcBef>
                <a:spcPts val="0"/>
              </a:spcBef>
            </a:pPr>
            <a:r>
              <a:rPr lang="en-US" sz="950" b="1" dirty="0">
                <a:latin typeface="Arial" panose="020B0604020202020204" pitchFamily="34" charset="0"/>
              </a:rPr>
              <a:t>Perfectly Portioned</a:t>
            </a:r>
          </a:p>
          <a:p>
            <a:pPr algn="l">
              <a:lnSpc>
                <a:spcPct val="125000"/>
              </a:lnSpc>
              <a:spcBef>
                <a:spcPts val="0"/>
              </a:spcBef>
            </a:pPr>
            <a:r>
              <a:rPr lang="en-US" sz="950" dirty="0">
                <a:latin typeface="Arial" panose="020B0604020202020204" pitchFamily="34" charset="0"/>
              </a:rPr>
              <a:t>Ensure your staff is fully trained to understand the impact of incorrect portion sizes.  Where possible, use </a:t>
            </a:r>
            <a:r>
              <a:rPr lang="en-US" sz="950" dirty="0" err="1">
                <a:latin typeface="Arial" panose="020B0604020202020204" pitchFamily="34" charset="0"/>
              </a:rPr>
              <a:t>serviceware</a:t>
            </a:r>
            <a:r>
              <a:rPr lang="en-US" sz="950" dirty="0">
                <a:latin typeface="Arial" panose="020B0604020202020204" pitchFamily="34" charset="0"/>
              </a:rPr>
              <a:t> to identify the correct individual portion.  Be sure to match portion sizes to plates/packaging, while providing a balanced arrangement of components. Include alternative portion sizes for popular dishes. We put our guests first, and should offer flexible portions to suit their needs.</a:t>
            </a:r>
          </a:p>
        </p:txBody>
      </p:sp>
      <p:sp>
        <p:nvSpPr>
          <p:cNvPr id="4" name="Title 1">
            <a:extLst>
              <a:ext uri="{FF2B5EF4-FFF2-40B4-BE49-F238E27FC236}">
                <a16:creationId xmlns:a16="http://schemas.microsoft.com/office/drawing/2014/main" id="{F83E89A9-177F-E597-F9CB-EE1EFD34078A}"/>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24" name="Rectangle 23">
            <a:extLst>
              <a:ext uri="{FF2B5EF4-FFF2-40B4-BE49-F238E27FC236}">
                <a16:creationId xmlns:a16="http://schemas.microsoft.com/office/drawing/2014/main" id="{D258FC24-8D51-E8C6-BC1C-3E6A18F52C6D}"/>
              </a:ext>
            </a:extLst>
          </p:cNvPr>
          <p:cNvSpPr/>
          <p:nvPr/>
        </p:nvSpPr>
        <p:spPr>
          <a:xfrm>
            <a:off x="326540" y="709325"/>
            <a:ext cx="4937438" cy="1614860"/>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a:extLst>
              <a:ext uri="{FF2B5EF4-FFF2-40B4-BE49-F238E27FC236}">
                <a16:creationId xmlns:a16="http://schemas.microsoft.com/office/drawing/2014/main" id="{11440D3F-CA4B-8779-8124-D79B25E85E60}"/>
              </a:ext>
            </a:extLst>
          </p:cNvPr>
          <p:cNvSpPr txBox="1">
            <a:spLocks/>
          </p:cNvSpPr>
          <p:nvPr/>
        </p:nvSpPr>
        <p:spPr>
          <a:xfrm>
            <a:off x="445931" y="865843"/>
            <a:ext cx="4818047" cy="1265465"/>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PRESENTATION &amp; PLACEMENT</a:t>
            </a:r>
          </a:p>
          <a:p>
            <a:pPr algn="l">
              <a:lnSpc>
                <a:spcPct val="125000"/>
              </a:lnSpc>
            </a:pPr>
            <a:r>
              <a:rPr lang="en-US" sz="1000" dirty="0">
                <a:solidFill>
                  <a:srgbClr val="283897"/>
                </a:solidFill>
                <a:latin typeface="Arial" panose="020B0604020202020204" pitchFamily="34" charset="0"/>
              </a:rPr>
              <a:t>At Sodexo, food quality and presentation are critical. This is exceptionally true with healthy dishes. Ensuring healthy food is visually appealing is an important way to increase uptake. Guests eat with their eyes, and we only get one chance to make a great impression. Please review the Global Culinary Principles for standard information on proper presentation.  </a:t>
            </a:r>
          </a:p>
        </p:txBody>
      </p:sp>
      <p:sp>
        <p:nvSpPr>
          <p:cNvPr id="28" name="TextBox 27">
            <a:extLst>
              <a:ext uri="{FF2B5EF4-FFF2-40B4-BE49-F238E27FC236}">
                <a16:creationId xmlns:a16="http://schemas.microsoft.com/office/drawing/2014/main" id="{F27E39CD-4E74-584C-15FA-CE77572EC358}"/>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11</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30" name="Picture 29" descr="A picture containing person, indoor&#10;&#10;Description automatically generated">
            <a:extLst>
              <a:ext uri="{FF2B5EF4-FFF2-40B4-BE49-F238E27FC236}">
                <a16:creationId xmlns:a16="http://schemas.microsoft.com/office/drawing/2014/main" id="{777623A2-89E5-EF77-A249-4AC0437C41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322" t="2118" r="14060" b="9447"/>
          <a:stretch/>
        </p:blipFill>
        <p:spPr>
          <a:xfrm>
            <a:off x="5263978" y="709325"/>
            <a:ext cx="1334530" cy="1614860"/>
          </a:xfrm>
          <a:prstGeom prst="round1Rect">
            <a:avLst/>
          </a:prstGeom>
        </p:spPr>
      </p:pic>
      <p:sp>
        <p:nvSpPr>
          <p:cNvPr id="2" name="Oval 1">
            <a:extLst>
              <a:ext uri="{FF2B5EF4-FFF2-40B4-BE49-F238E27FC236}">
                <a16:creationId xmlns:a16="http://schemas.microsoft.com/office/drawing/2014/main" id="{C0AC878D-4111-216C-A757-0977AD1C898F}"/>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8D4675E4-B670-A1D0-A590-6C0A58A35BB1}"/>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50726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765C0D-6307-A61F-F46E-29F36776095A}"/>
              </a:ext>
            </a:extLst>
          </p:cNvPr>
          <p:cNvSpPr txBox="1"/>
          <p:nvPr/>
        </p:nvSpPr>
        <p:spPr>
          <a:xfrm>
            <a:off x="343842" y="5335589"/>
            <a:ext cx="937750" cy="2308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rPr>
              <a:t>PLACEMENT</a:t>
            </a:r>
          </a:p>
        </p:txBody>
      </p:sp>
      <p:sp>
        <p:nvSpPr>
          <p:cNvPr id="17" name="TextBox 16">
            <a:extLst>
              <a:ext uri="{FF2B5EF4-FFF2-40B4-BE49-F238E27FC236}">
                <a16:creationId xmlns:a16="http://schemas.microsoft.com/office/drawing/2014/main" id="{923DB593-4466-55D9-8341-014E0E41A03E}"/>
              </a:ext>
            </a:extLst>
          </p:cNvPr>
          <p:cNvSpPr txBox="1"/>
          <p:nvPr/>
        </p:nvSpPr>
        <p:spPr>
          <a:xfrm>
            <a:off x="1375903" y="5339848"/>
            <a:ext cx="1126373" cy="2308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rPr>
              <a:t>PRESENTATION</a:t>
            </a:r>
          </a:p>
        </p:txBody>
      </p:sp>
      <p:sp>
        <p:nvSpPr>
          <p:cNvPr id="19" name="TextBox 18">
            <a:extLst>
              <a:ext uri="{FF2B5EF4-FFF2-40B4-BE49-F238E27FC236}">
                <a16:creationId xmlns:a16="http://schemas.microsoft.com/office/drawing/2014/main" id="{96F26FCE-1BF1-EE66-584F-64B9385772E6}"/>
              </a:ext>
            </a:extLst>
          </p:cNvPr>
          <p:cNvSpPr txBox="1"/>
          <p:nvPr/>
        </p:nvSpPr>
        <p:spPr>
          <a:xfrm>
            <a:off x="2596588" y="5335589"/>
            <a:ext cx="937750" cy="2308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rPr>
              <a:t>PROMOTION</a:t>
            </a:r>
          </a:p>
        </p:txBody>
      </p:sp>
      <p:sp>
        <p:nvSpPr>
          <p:cNvPr id="21" name="TextBox 20">
            <a:extLst>
              <a:ext uri="{FF2B5EF4-FFF2-40B4-BE49-F238E27FC236}">
                <a16:creationId xmlns:a16="http://schemas.microsoft.com/office/drawing/2014/main" id="{D8920783-9E5F-D77B-943F-1DE73CB851FF}"/>
              </a:ext>
            </a:extLst>
          </p:cNvPr>
          <p:cNvSpPr txBox="1"/>
          <p:nvPr/>
        </p:nvSpPr>
        <p:spPr>
          <a:xfrm>
            <a:off x="3722961" y="5335589"/>
            <a:ext cx="937750" cy="2308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rPr>
              <a:t>PEOPLE</a:t>
            </a:r>
          </a:p>
        </p:txBody>
      </p:sp>
      <p:sp>
        <p:nvSpPr>
          <p:cNvPr id="4" name="Title 1">
            <a:extLst>
              <a:ext uri="{FF2B5EF4-FFF2-40B4-BE49-F238E27FC236}">
                <a16:creationId xmlns:a16="http://schemas.microsoft.com/office/drawing/2014/main" id="{F83E89A9-177F-E597-F9CB-EE1EFD34078A}"/>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27" name="Subtitle 2">
            <a:extLst>
              <a:ext uri="{FF2B5EF4-FFF2-40B4-BE49-F238E27FC236}">
                <a16:creationId xmlns:a16="http://schemas.microsoft.com/office/drawing/2014/main" id="{6B280EC3-C003-CCF3-A751-30727961616C}"/>
              </a:ext>
            </a:extLst>
          </p:cNvPr>
          <p:cNvSpPr txBox="1">
            <a:spLocks/>
          </p:cNvSpPr>
          <p:nvPr/>
        </p:nvSpPr>
        <p:spPr>
          <a:xfrm>
            <a:off x="326540" y="2067819"/>
            <a:ext cx="4103507" cy="2706655"/>
          </a:xfrm>
          <a:prstGeom prst="rect">
            <a:avLst/>
          </a:prstGeom>
        </p:spPr>
        <p:txBody>
          <a:bodyPr vert="horz" lIns="91440" tIns="45720" rIns="91440" bIns="45720" numCol="1"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950" b="1" dirty="0">
                <a:latin typeface="Arial" panose="020B0604020202020204" pitchFamily="34" charset="0"/>
              </a:rPr>
              <a:t>Create Height and Volume:</a:t>
            </a:r>
          </a:p>
          <a:p>
            <a:pPr algn="l">
              <a:lnSpc>
                <a:spcPct val="125000"/>
              </a:lnSpc>
              <a:spcBef>
                <a:spcPts val="0"/>
              </a:spcBef>
            </a:pPr>
            <a:r>
              <a:rPr lang="en-GB" sz="950" dirty="0">
                <a:latin typeface="Arial" panose="020B0604020202020204" pitchFamily="34" charset="0"/>
              </a:rPr>
              <a:t>This suggests freshness and abundance, creating interest and excitement. </a:t>
            </a:r>
            <a:endParaRPr lang="en-US" sz="950" dirty="0">
              <a:latin typeface="Arial" panose="020B0604020202020204" pitchFamily="34" charset="0"/>
            </a:endParaRPr>
          </a:p>
          <a:p>
            <a:pPr algn="l">
              <a:lnSpc>
                <a:spcPct val="125000"/>
              </a:lnSpc>
              <a:spcBef>
                <a:spcPts val="0"/>
              </a:spcBef>
            </a:pPr>
            <a:r>
              <a:rPr lang="en-US" sz="950" dirty="0">
                <a:latin typeface="Arial" panose="020B0604020202020204" pitchFamily="34" charset="0"/>
              </a:rPr>
              <a:t> </a:t>
            </a:r>
          </a:p>
          <a:p>
            <a:pPr algn="l">
              <a:lnSpc>
                <a:spcPct val="125000"/>
              </a:lnSpc>
              <a:spcBef>
                <a:spcPts val="0"/>
              </a:spcBef>
            </a:pPr>
            <a:r>
              <a:rPr lang="en-GB" sz="950" b="1" dirty="0">
                <a:latin typeface="Arial" panose="020B0604020202020204" pitchFamily="34" charset="0"/>
              </a:rPr>
              <a:t>Conceptualize Spatial Designs That Flatter Food Quality</a:t>
            </a:r>
            <a:endParaRPr lang="en-US" sz="950" b="1" dirty="0">
              <a:latin typeface="Arial" panose="020B0604020202020204" pitchFamily="34" charset="0"/>
            </a:endParaRPr>
          </a:p>
          <a:p>
            <a:pPr algn="l">
              <a:lnSpc>
                <a:spcPct val="125000"/>
              </a:lnSpc>
              <a:spcBef>
                <a:spcPts val="0"/>
              </a:spcBef>
            </a:pPr>
            <a:r>
              <a:rPr lang="en-US" sz="950" dirty="0">
                <a:latin typeface="Arial" panose="020B0604020202020204" pitchFamily="34" charset="0"/>
              </a:rPr>
              <a:t>For example, fanning a steak that is sliced on a bias, therefore making the meat grain visible. </a:t>
            </a:r>
          </a:p>
          <a:p>
            <a:pPr algn="l">
              <a:lnSpc>
                <a:spcPct val="125000"/>
              </a:lnSpc>
              <a:spcBef>
                <a:spcPts val="0"/>
              </a:spcBef>
            </a:pPr>
            <a:endParaRPr lang="en-GB"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Use Edible Garnish and Vessels Purposefully</a:t>
            </a:r>
          </a:p>
          <a:p>
            <a:pPr algn="l">
              <a:lnSpc>
                <a:spcPct val="125000"/>
              </a:lnSpc>
              <a:spcBef>
                <a:spcPts val="0"/>
              </a:spcBef>
            </a:pPr>
            <a:r>
              <a:rPr lang="en-US" sz="950" dirty="0">
                <a:latin typeface="Arial" panose="020B0604020202020204" pitchFamily="34" charset="0"/>
              </a:rPr>
              <a:t>You can reflect a connection with nature and seasons, using the Japanese Kaiseki plating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hlinkClick r:id="rId3"/>
              </a:rPr>
              <a:t>Leverage the Behavioural Change Studies From the </a:t>
            </a:r>
            <a:r>
              <a:rPr lang="en-US" sz="950" b="1" dirty="0">
                <a:latin typeface="Arial" panose="020B0604020202020204" pitchFamily="34" charset="0"/>
                <a:hlinkClick r:id="rId3"/>
              </a:rPr>
              <a:t>World Resources Institute</a:t>
            </a:r>
            <a:endParaRPr lang="en-US" sz="950" b="1" dirty="0">
              <a:latin typeface="Arial" panose="020B0604020202020204" pitchFamily="34" charset="0"/>
            </a:endParaRPr>
          </a:p>
        </p:txBody>
      </p:sp>
      <p:sp>
        <p:nvSpPr>
          <p:cNvPr id="2" name="Rectangle 1">
            <a:extLst>
              <a:ext uri="{FF2B5EF4-FFF2-40B4-BE49-F238E27FC236}">
                <a16:creationId xmlns:a16="http://schemas.microsoft.com/office/drawing/2014/main" id="{0BD5827B-4BCB-C85F-3265-FC43BC1E98CC}"/>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832ACE64-B204-5950-894D-F54C33CA82BE}"/>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PRESENTATION &amp; PLACEMENT</a:t>
            </a:r>
          </a:p>
        </p:txBody>
      </p:sp>
      <p:sp>
        <p:nvSpPr>
          <p:cNvPr id="10" name="TextBox 9">
            <a:extLst>
              <a:ext uri="{FF2B5EF4-FFF2-40B4-BE49-F238E27FC236}">
                <a16:creationId xmlns:a16="http://schemas.microsoft.com/office/drawing/2014/main" id="{FF5D75B3-ECCF-6E9B-8737-93DD4F1232E4}"/>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12</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2" name="Picture 11" descr="A plate of food&#10;&#10;Description automatically generated with medium confidence">
            <a:extLst>
              <a:ext uri="{FF2B5EF4-FFF2-40B4-BE49-F238E27FC236}">
                <a16:creationId xmlns:a16="http://schemas.microsoft.com/office/drawing/2014/main" id="{F76BB96C-68A1-B256-D815-83BE939026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338" t="10338" r="6252" b="6252"/>
          <a:stretch/>
        </p:blipFill>
        <p:spPr>
          <a:xfrm>
            <a:off x="4807339" y="708918"/>
            <a:ext cx="1802966" cy="1201977"/>
          </a:xfrm>
          <a:prstGeom prst="round1Rect">
            <a:avLst/>
          </a:prstGeom>
        </p:spPr>
      </p:pic>
      <p:sp>
        <p:nvSpPr>
          <p:cNvPr id="3" name="Oval 2">
            <a:extLst>
              <a:ext uri="{FF2B5EF4-FFF2-40B4-BE49-F238E27FC236}">
                <a16:creationId xmlns:a16="http://schemas.microsoft.com/office/drawing/2014/main" id="{4BC45DBB-F67B-0065-78A2-B539AC673E52}"/>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Oval 7">
            <a:extLst>
              <a:ext uri="{FF2B5EF4-FFF2-40B4-BE49-F238E27FC236}">
                <a16:creationId xmlns:a16="http://schemas.microsoft.com/office/drawing/2014/main" id="{58C1EC52-5845-22FF-DD37-78B80D5C3D1C}"/>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4" name="Picture 13">
            <a:extLst>
              <a:ext uri="{FF2B5EF4-FFF2-40B4-BE49-F238E27FC236}">
                <a16:creationId xmlns:a16="http://schemas.microsoft.com/office/drawing/2014/main" id="{DEDB9B54-141E-9A3B-8D88-DEE796710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5070" y="4729154"/>
            <a:ext cx="588037" cy="588037"/>
          </a:xfrm>
          <a:prstGeom prst="rect">
            <a:avLst/>
          </a:prstGeom>
        </p:spPr>
      </p:pic>
      <p:pic>
        <p:nvPicPr>
          <p:cNvPr id="22" name="Picture 21">
            <a:extLst>
              <a:ext uri="{FF2B5EF4-FFF2-40B4-BE49-F238E27FC236}">
                <a16:creationId xmlns:a16="http://schemas.microsoft.com/office/drawing/2014/main" id="{D1E1ABB1-D116-FB1A-DD05-79E9EEE50F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475" y="4806029"/>
            <a:ext cx="511162" cy="511162"/>
          </a:xfrm>
          <a:prstGeom prst="rect">
            <a:avLst/>
          </a:prstGeom>
        </p:spPr>
      </p:pic>
      <p:pic>
        <p:nvPicPr>
          <p:cNvPr id="24" name="Graphic 23">
            <a:extLst>
              <a:ext uri="{FF2B5EF4-FFF2-40B4-BE49-F238E27FC236}">
                <a16:creationId xmlns:a16="http://schemas.microsoft.com/office/drawing/2014/main" id="{58BF6461-6EE5-D40A-3CDC-CE038A72CF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66560" y="4756863"/>
            <a:ext cx="550209" cy="550209"/>
          </a:xfrm>
          <a:prstGeom prst="rect">
            <a:avLst/>
          </a:prstGeom>
        </p:spPr>
      </p:pic>
      <p:pic>
        <p:nvPicPr>
          <p:cNvPr id="26" name="Graphic 25">
            <a:extLst>
              <a:ext uri="{FF2B5EF4-FFF2-40B4-BE49-F238E27FC236}">
                <a16:creationId xmlns:a16="http://schemas.microsoft.com/office/drawing/2014/main" id="{394E1DD3-E454-7975-8762-0C8F97E4945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94235" y="4737948"/>
            <a:ext cx="588038" cy="588038"/>
          </a:xfrm>
          <a:prstGeom prst="rect">
            <a:avLst/>
          </a:prstGeom>
        </p:spPr>
      </p:pic>
    </p:spTree>
    <p:extLst>
      <p:ext uri="{BB962C8B-B14F-4D97-AF65-F5344CB8AC3E}">
        <p14:creationId xmlns:p14="http://schemas.microsoft.com/office/powerpoint/2010/main" val="343727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265984" y="2004332"/>
            <a:ext cx="6332524" cy="4402108"/>
          </a:xfrm>
          <a:prstGeom prst="rect">
            <a:avLst/>
          </a:prstGeom>
        </p:spPr>
        <p:txBody>
          <a:bodyPr vert="horz" lIns="91440" tIns="45720" rIns="91440" bIns="45720" numCol="2" spcCol="2743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1100" dirty="0">
                <a:latin typeface="Arial" panose="020B0604020202020204" pitchFamily="34" charset="0"/>
              </a:rPr>
              <a:t>These healthy-cooking methods best capture a food’s flavor and retain its nutrients without adding excessive amounts of fat or salt.  </a:t>
            </a:r>
            <a:endParaRPr lang="en-US" sz="110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Baking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Besides breads and desserts, you can bake seafood, poultry, lean meat, vegetables and fruits. Place food in a pan or dish, covered or uncovered. Baking generally doesn't require adding fat</a:t>
            </a:r>
            <a:r>
              <a:rPr lang="en-US" sz="950" dirty="0">
                <a:latin typeface="Arial" panose="020B0604020202020204" pitchFamily="34" charset="0"/>
              </a:rPr>
              <a:t>.</a:t>
            </a: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Braising</a:t>
            </a: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When braising, the ingredient is first browned in a pan on the stovetop, and then partially covered with a small quantity of liquid (such as water or broth) and slowly cooked. In some recipes, the cooking liquid is used afterward to form a flavorful, nutrient-rich sauce.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Broiling and Grilling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Broiling and grilling expose food to direct heat, allowing fat to drip away from the food. </a:t>
            </a:r>
            <a:endParaRPr lang="en-US" sz="950" dirty="0">
              <a:latin typeface="Arial" panose="020B0604020202020204" pitchFamily="34" charset="0"/>
            </a:endParaRP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endParaRPr lang="en-GB" sz="950" dirty="0">
              <a:latin typeface="Arial" panose="020B0604020202020204" pitchFamily="34" charset="0"/>
            </a:endParaRPr>
          </a:p>
          <a:p>
            <a:pPr algn="l">
              <a:lnSpc>
                <a:spcPct val="125000"/>
              </a:lnSpc>
              <a:spcBef>
                <a:spcPts val="0"/>
              </a:spcBef>
            </a:pPr>
            <a:endParaRPr lang="en-GB"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To grill outdoors, place the food on a grill rack above a bed of charcoal embers or gas-heated rocks. If you have an indoor grill, follow the manufacturer's directions. For smaller items, such as chopped vegetables, use foil or a long-handled grill basket to prevent pieces from slipping through the rack.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To broil, place food on a broiler rack below a heat element.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Poaching</a:t>
            </a: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Gently simmer ingredients in water or a flavorful liquid (such as broth or wine) until they're cooked through and tender. The food retains its shape during cooking. For stovetop poaching, choose a covered pan that best fits the size and shape of the food so that you can use a minimal amount of liquid.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Red Meat</a:t>
            </a:r>
          </a:p>
          <a:p>
            <a:pPr algn="l">
              <a:lnSpc>
                <a:spcPct val="125000"/>
              </a:lnSpc>
              <a:spcBef>
                <a:spcPts val="0"/>
              </a:spcBef>
            </a:pPr>
            <a:r>
              <a:rPr lang="en-US" sz="950" dirty="0">
                <a:latin typeface="Arial" panose="020B0604020202020204" pitchFamily="34" charset="0"/>
                <a:cs typeface="Arial" panose="020B0604020202020204" pitchFamily="34" charset="0"/>
              </a:rPr>
              <a:t>All red meat must adhere to Sodexo’s responsible sourcing and animal welfare guidance. Reduce red meat consumption on our menus to no more than 10%.</a:t>
            </a:r>
            <a:endParaRPr lang="en-GB" sz="950" b="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4A5F7834-CD7F-8524-58F9-7D60AB666087}"/>
              </a:ext>
            </a:extLst>
          </p:cNvPr>
          <p:cNvSpPr/>
          <p:nvPr/>
        </p:nvSpPr>
        <p:spPr>
          <a:xfrm>
            <a:off x="13707236" y="1104133"/>
            <a:ext cx="151002" cy="151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Oval 5">
            <a:extLst>
              <a:ext uri="{FF2B5EF4-FFF2-40B4-BE49-F238E27FC236}">
                <a16:creationId xmlns:a16="http://schemas.microsoft.com/office/drawing/2014/main" id="{B7BC4B1D-399C-08ED-CA59-8743DB1E5A5E}"/>
              </a:ext>
            </a:extLst>
          </p:cNvPr>
          <p:cNvSpPr/>
          <p:nvPr/>
        </p:nvSpPr>
        <p:spPr>
          <a:xfrm>
            <a:off x="13469061" y="1104133"/>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58145A5-BD5B-0AF6-1069-EAD40B2EDDAF}"/>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3" name="Rectangle 2">
            <a:extLst>
              <a:ext uri="{FF2B5EF4-FFF2-40B4-BE49-F238E27FC236}">
                <a16:creationId xmlns:a16="http://schemas.microsoft.com/office/drawing/2014/main" id="{27DB85B7-9348-969A-D053-78D63619DF9D}"/>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ingle Corner Rectangle 6">
            <a:extLst>
              <a:ext uri="{FF2B5EF4-FFF2-40B4-BE49-F238E27FC236}">
                <a16:creationId xmlns:a16="http://schemas.microsoft.com/office/drawing/2014/main" id="{996403DC-F12B-44E0-53C3-5CF47A94816A}"/>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624CB80F-13DE-9823-13B1-5DD87897ABDD}"/>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GLOSSARY</a:t>
            </a:r>
          </a:p>
        </p:txBody>
      </p:sp>
      <p:sp>
        <p:nvSpPr>
          <p:cNvPr id="10" name="TextBox 9">
            <a:extLst>
              <a:ext uri="{FF2B5EF4-FFF2-40B4-BE49-F238E27FC236}">
                <a16:creationId xmlns:a16="http://schemas.microsoft.com/office/drawing/2014/main" id="{F3C0565F-A993-D6E8-902F-57187FB3F54C}"/>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13</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2" name="Picture 11" descr="A tray of strawberries&#10;&#10;Description automatically generated with low confidence">
            <a:extLst>
              <a:ext uri="{FF2B5EF4-FFF2-40B4-BE49-F238E27FC236}">
                <a16:creationId xmlns:a16="http://schemas.microsoft.com/office/drawing/2014/main" id="{1CB78C5A-6386-D585-12D7-5F5C209094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19" t="15959" r="16616" b="24668"/>
          <a:stretch/>
        </p:blipFill>
        <p:spPr>
          <a:xfrm>
            <a:off x="4476997" y="709324"/>
            <a:ext cx="2121511" cy="1201977"/>
          </a:xfrm>
          <a:prstGeom prst="round1Rect">
            <a:avLst/>
          </a:prstGeom>
        </p:spPr>
      </p:pic>
      <p:sp>
        <p:nvSpPr>
          <p:cNvPr id="11" name="Oval 10">
            <a:extLst>
              <a:ext uri="{FF2B5EF4-FFF2-40B4-BE49-F238E27FC236}">
                <a16:creationId xmlns:a16="http://schemas.microsoft.com/office/drawing/2014/main" id="{D0C89AB1-A2D9-A54A-8079-C23D5229DCDD}"/>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Oval 12">
            <a:extLst>
              <a:ext uri="{FF2B5EF4-FFF2-40B4-BE49-F238E27FC236}">
                <a16:creationId xmlns:a16="http://schemas.microsoft.com/office/drawing/2014/main" id="{1FDFB37E-0332-43D3-F13B-123E335AFED3}"/>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48138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39" y="2067820"/>
            <a:ext cx="6337308" cy="4251561"/>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950" b="1" dirty="0">
                <a:latin typeface="Arial" panose="020B0604020202020204" pitchFamily="34" charset="0"/>
              </a:rPr>
              <a:t>Roasting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Like baking, but typically at higher temperatures, roasting cooks food using an oven's dry heat. You can roast on a baking sheet or in a roasting pan. </a:t>
            </a:r>
            <a:endParaRPr lang="en-US" sz="950" dirty="0">
              <a:latin typeface="Arial" panose="020B0604020202020204" pitchFamily="34" charset="0"/>
            </a:endParaRP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For poultry, seafood and meat, place a rack inside the roasting pan so that the fat can drip away. To maintain moisture, cook foods until they reach a safe internal temperature but don't overcook them. </a:t>
            </a:r>
            <a:endParaRPr lang="en-GB" sz="950" b="1" dirty="0">
              <a:latin typeface="Arial" panose="020B0604020202020204" pitchFamily="34" charset="0"/>
            </a:endParaRPr>
          </a:p>
          <a:p>
            <a:pPr algn="l">
              <a:lnSpc>
                <a:spcPct val="125000"/>
              </a:lnSpc>
              <a:spcBef>
                <a:spcPts val="0"/>
              </a:spcBef>
            </a:pPr>
            <a:endParaRPr lang="en-GB" sz="950" b="1"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Sautéing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Sautéing cooks small or thin pieces of food quickly. Using a quality non-stick pan eliminates the need to use fat. Depending on the recipe, low-sodium broth, cooking spray or water may be used in place of oil.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Searing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Searing browns the surface of food at a high temperature, locking in flavor and adding a crusty texture to meats and other proteins. Heat a pan on high heat and use a small amount of oil for a golden crust. Finish cooking with another method such as braising or roasting.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r>
              <a:rPr lang="en-GB" sz="950" b="1" dirty="0">
                <a:latin typeface="Arial" panose="020B0604020202020204" pitchFamily="34" charset="0"/>
              </a:rPr>
              <a:t>Steaming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One of the simplest cooking techniques is steaming food in a perforated basket suspended above simmering liquid. Use a flavorful liquid or add seasonings to the water to flavor the food as it cooks.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Stir-frying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Stir-frying cooks small, uniform-sized pieces of food as they're rapidly stirred in a wok or large non-stick frying pan. Use only a small amount of oil or cooking spray.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p:txBody>
      </p:sp>
      <p:sp>
        <p:nvSpPr>
          <p:cNvPr id="7" name="Title 1">
            <a:extLst>
              <a:ext uri="{FF2B5EF4-FFF2-40B4-BE49-F238E27FC236}">
                <a16:creationId xmlns:a16="http://schemas.microsoft.com/office/drawing/2014/main" id="{F37BC13B-6797-F237-D517-43FDDA8ED621}"/>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9" name="Rectangle 8">
            <a:extLst>
              <a:ext uri="{FF2B5EF4-FFF2-40B4-BE49-F238E27FC236}">
                <a16:creationId xmlns:a16="http://schemas.microsoft.com/office/drawing/2014/main" id="{E0E63C32-5E42-6FE2-CECA-DC521EF9F75A}"/>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FF4063C9-CC7C-A5DF-B4D5-0DC2577A79F6}"/>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GLOSSARY</a:t>
            </a:r>
          </a:p>
        </p:txBody>
      </p:sp>
      <p:sp>
        <p:nvSpPr>
          <p:cNvPr id="12" name="TextBox 11">
            <a:extLst>
              <a:ext uri="{FF2B5EF4-FFF2-40B4-BE49-F238E27FC236}">
                <a16:creationId xmlns:a16="http://schemas.microsoft.com/office/drawing/2014/main" id="{661AAE4A-3799-35B7-B12C-CC5175F59A4F}"/>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14</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4" name="Picture 13" descr="A picture containing food, container, vegetable, bowl&#10;&#10;Description automatically generated">
            <a:extLst>
              <a:ext uri="{FF2B5EF4-FFF2-40B4-BE49-F238E27FC236}">
                <a16:creationId xmlns:a16="http://schemas.microsoft.com/office/drawing/2014/main" id="{311B71BE-393F-2DCC-A4CE-6243253F81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704" r="5137" b="19841"/>
          <a:stretch/>
        </p:blipFill>
        <p:spPr>
          <a:xfrm>
            <a:off x="4795542" y="709324"/>
            <a:ext cx="1802966" cy="1201977"/>
          </a:xfrm>
          <a:prstGeom prst="round1Rect">
            <a:avLst/>
          </a:prstGeom>
        </p:spPr>
      </p:pic>
      <p:sp>
        <p:nvSpPr>
          <p:cNvPr id="2" name="Oval 1">
            <a:extLst>
              <a:ext uri="{FF2B5EF4-FFF2-40B4-BE49-F238E27FC236}">
                <a16:creationId xmlns:a16="http://schemas.microsoft.com/office/drawing/2014/main" id="{800D0979-4E37-52A4-14BC-5B129D749172}"/>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A2FB332C-6A21-189E-7434-A87DE49F4041}"/>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7871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283204" y="2480703"/>
            <a:ext cx="5471328" cy="3988849"/>
          </a:xfrm>
          <a:prstGeom prst="rect">
            <a:avLst/>
          </a:prstGeom>
        </p:spPr>
        <p:txBody>
          <a:bodyPr vert="horz" lIns="91440" tIns="45720" rIns="91440" bIns="45720" numCol="1"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950" b="1" dirty="0">
                <a:latin typeface="Arial" panose="020B0604020202020204" pitchFamily="34" charset="0"/>
              </a:rPr>
              <a:t>Herbs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Culinary herbs are leafy plants that add flavor and </a:t>
            </a:r>
            <a:r>
              <a:rPr lang="en-GB" sz="950" dirty="0" err="1">
                <a:latin typeface="Arial" panose="020B0604020202020204" pitchFamily="34" charset="0"/>
              </a:rPr>
              <a:t>color</a:t>
            </a:r>
            <a:r>
              <a:rPr lang="en-GB" sz="950" dirty="0">
                <a:latin typeface="Arial" panose="020B0604020202020204" pitchFamily="34" charset="0"/>
              </a:rPr>
              <a:t> to all types of meals. They are also rich in health-protective Phyto-oestrogens. In many cases, herbs can replace the flavor of salt and oil.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i="1" dirty="0">
                <a:latin typeface="Arial" panose="020B0604020202020204" pitchFamily="34" charset="0"/>
              </a:rPr>
              <a:t>Remember: </a:t>
            </a:r>
            <a:endParaRPr lang="en-US" sz="950" b="1" i="1"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Herbs are delicately flavored, so add them to your cooking in the last few minutes. </a:t>
            </a:r>
          </a:p>
          <a:p>
            <a:pPr lvl="1" algn="l">
              <a:lnSpc>
                <a:spcPct val="125000"/>
              </a:lnSpc>
              <a:spcBef>
                <a:spcPts val="0"/>
              </a:spcBef>
            </a:pP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Dried herbs are more strongly flavored than fresh. As a rule, one teaspoon of dried herbs equals four teaspoons of fresh. </a:t>
            </a:r>
          </a:p>
          <a:p>
            <a:pPr lvl="1" algn="l">
              <a:lnSpc>
                <a:spcPct val="125000"/>
              </a:lnSpc>
              <a:spcBef>
                <a:spcPts val="0"/>
              </a:spcBef>
            </a:pP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In addition to meat dishes, herbs can be added to soups, breads, mustards, salad dressings, vinegars, desserts and drinks. </a:t>
            </a:r>
          </a:p>
          <a:p>
            <a:pPr lvl="1" algn="l">
              <a:lnSpc>
                <a:spcPct val="125000"/>
              </a:lnSpc>
              <a:spcBef>
                <a:spcPts val="0"/>
              </a:spcBef>
            </a:pP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Coriander, ginger, garlic, chilli and lemongrass are especially complimentary herbs in vegetable-based stir-fry recipes.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Choose fresh herbs that look bright and aren't wilted, adding them toward the end of cooking. </a:t>
            </a: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lvl="1" algn="l">
              <a:lnSpc>
                <a:spcPct val="125000"/>
              </a:lnSpc>
              <a:spcBef>
                <a:spcPts val="0"/>
              </a:spcBef>
            </a:pPr>
            <a:r>
              <a:rPr lang="en-GB" sz="950" dirty="0">
                <a:latin typeface="Arial" panose="020B0604020202020204" pitchFamily="34" charset="0"/>
              </a:rPr>
              <a:t>Add pinches of dried herbs in the earlier stages of cooking. Avoid pre-packaged seasoning mixes, which often contain a lot of salt. </a:t>
            </a:r>
            <a:endParaRPr lang="en-US" sz="950" dirty="0">
              <a:latin typeface="Arial" panose="020B0604020202020204" pitchFamily="34" charset="0"/>
            </a:endParaRPr>
          </a:p>
          <a:p>
            <a:pPr algn="l">
              <a:lnSpc>
                <a:spcPct val="125000"/>
              </a:lnSpc>
              <a:spcBef>
                <a:spcPts val="0"/>
              </a:spcBef>
            </a:pPr>
            <a:endParaRPr lang="en-US" sz="950" dirty="0">
              <a:latin typeface="Arial" panose="020B0604020202020204" pitchFamily="34" charset="0"/>
            </a:endParaRPr>
          </a:p>
        </p:txBody>
      </p:sp>
      <p:sp>
        <p:nvSpPr>
          <p:cNvPr id="2" name="Title 1">
            <a:extLst>
              <a:ext uri="{FF2B5EF4-FFF2-40B4-BE49-F238E27FC236}">
                <a16:creationId xmlns:a16="http://schemas.microsoft.com/office/drawing/2014/main" id="{95824F50-EEF5-68C8-F1DD-21DAFE16BB74}"/>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3" name="Rectangle 2">
            <a:extLst>
              <a:ext uri="{FF2B5EF4-FFF2-40B4-BE49-F238E27FC236}">
                <a16:creationId xmlns:a16="http://schemas.microsoft.com/office/drawing/2014/main" id="{D2777FE3-EED2-80C1-C322-7165EB2E8B59}"/>
              </a:ext>
            </a:extLst>
          </p:cNvPr>
          <p:cNvSpPr/>
          <p:nvPr/>
        </p:nvSpPr>
        <p:spPr>
          <a:xfrm>
            <a:off x="326540" y="709325"/>
            <a:ext cx="4937438" cy="1614860"/>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85C82DAD-9CA1-60B7-B6F8-0BC7384E518B}"/>
              </a:ext>
            </a:extLst>
          </p:cNvPr>
          <p:cNvSpPr txBox="1">
            <a:spLocks/>
          </p:cNvSpPr>
          <p:nvPr/>
        </p:nvSpPr>
        <p:spPr>
          <a:xfrm>
            <a:off x="445932" y="865843"/>
            <a:ext cx="3965752" cy="1265465"/>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FLAVOR ENHANCEMENT</a:t>
            </a:r>
          </a:p>
          <a:p>
            <a:pPr lvl="0" algn="l">
              <a:spcBef>
                <a:spcPts val="0"/>
              </a:spcBef>
            </a:pPr>
            <a:endParaRPr lang="en-US" sz="950" b="1" dirty="0">
              <a:solidFill>
                <a:srgbClr val="283897"/>
              </a:solidFill>
              <a:latin typeface="Arial" panose="020B0604020202020204" pitchFamily="34" charset="0"/>
              <a:cs typeface="Arial" panose="020B0604020202020204" pitchFamily="34" charset="0"/>
            </a:endParaRPr>
          </a:p>
          <a:p>
            <a:pPr algn="l">
              <a:lnSpc>
                <a:spcPct val="125000"/>
              </a:lnSpc>
              <a:spcBef>
                <a:spcPts val="0"/>
              </a:spcBef>
            </a:pPr>
            <a:r>
              <a:rPr lang="en-GB" sz="1000" dirty="0">
                <a:solidFill>
                  <a:srgbClr val="283897"/>
                </a:solidFill>
                <a:latin typeface="Arial" panose="020B0604020202020204" pitchFamily="34" charset="0"/>
              </a:rPr>
              <a:t>Creating meals with herbs, spices and other natural </a:t>
            </a:r>
            <a:r>
              <a:rPr lang="en-GB" sz="1000" dirty="0" err="1">
                <a:solidFill>
                  <a:srgbClr val="283897"/>
                </a:solidFill>
                <a:latin typeface="Arial" panose="020B0604020202020204" pitchFamily="34" charset="0"/>
              </a:rPr>
              <a:t>flavorings</a:t>
            </a:r>
            <a:r>
              <a:rPr lang="en-GB" sz="1000" dirty="0">
                <a:solidFill>
                  <a:srgbClr val="283897"/>
                </a:solidFill>
                <a:latin typeface="Arial" panose="020B0604020202020204" pitchFamily="34" charset="0"/>
              </a:rPr>
              <a:t> is one of the best ways to add </a:t>
            </a:r>
            <a:r>
              <a:rPr lang="en-GB" sz="1000" dirty="0" err="1">
                <a:solidFill>
                  <a:srgbClr val="283897"/>
                </a:solidFill>
                <a:latin typeface="Arial" panose="020B0604020202020204" pitchFamily="34" charset="0"/>
              </a:rPr>
              <a:t>color</a:t>
            </a:r>
            <a:r>
              <a:rPr lang="en-GB" sz="1000" dirty="0">
                <a:solidFill>
                  <a:srgbClr val="283897"/>
                </a:solidFill>
                <a:latin typeface="Arial" panose="020B0604020202020204" pitchFamily="34" charset="0"/>
              </a:rPr>
              <a:t>, taste and aroma to foods without adding salt or fat. </a:t>
            </a:r>
            <a:endParaRPr lang="en-US" sz="1000" dirty="0">
              <a:solidFill>
                <a:srgbClr val="283897"/>
              </a:solidFill>
              <a:latin typeface="Arial" panose="020B0604020202020204" pitchFamily="34" charset="0"/>
            </a:endParaRPr>
          </a:p>
        </p:txBody>
      </p:sp>
      <p:sp>
        <p:nvSpPr>
          <p:cNvPr id="10" name="TextBox 9">
            <a:extLst>
              <a:ext uri="{FF2B5EF4-FFF2-40B4-BE49-F238E27FC236}">
                <a16:creationId xmlns:a16="http://schemas.microsoft.com/office/drawing/2014/main" id="{E650FA93-7173-744B-999C-622303605D3B}"/>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15</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2" name="Picture 11" descr="A picture containing food, plate, container, items&#10;&#10;Description automatically generated">
            <a:extLst>
              <a:ext uri="{FF2B5EF4-FFF2-40B4-BE49-F238E27FC236}">
                <a16:creationId xmlns:a16="http://schemas.microsoft.com/office/drawing/2014/main" id="{64E2D91E-BC86-B907-F9D9-A229F334F0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030" b="28531"/>
          <a:stretch/>
        </p:blipFill>
        <p:spPr>
          <a:xfrm>
            <a:off x="4531076" y="709325"/>
            <a:ext cx="2067462" cy="1614860"/>
          </a:xfrm>
          <a:prstGeom prst="round1Rect">
            <a:avLst/>
          </a:prstGeom>
        </p:spPr>
      </p:pic>
      <p:sp>
        <p:nvSpPr>
          <p:cNvPr id="5" name="Oval 4">
            <a:extLst>
              <a:ext uri="{FF2B5EF4-FFF2-40B4-BE49-F238E27FC236}">
                <a16:creationId xmlns:a16="http://schemas.microsoft.com/office/drawing/2014/main" id="{53A81721-6FEB-8A27-9560-CFDC5BFD89EF}"/>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Oval 5">
            <a:extLst>
              <a:ext uri="{FF2B5EF4-FFF2-40B4-BE49-F238E27FC236}">
                <a16:creationId xmlns:a16="http://schemas.microsoft.com/office/drawing/2014/main" id="{BADB310E-8C09-2E8D-FCEB-13573072E2D8}"/>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99808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67820"/>
            <a:ext cx="6204919" cy="3091761"/>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950" b="1" dirty="0">
                <a:latin typeface="Arial" panose="020B0604020202020204" pitchFamily="34" charset="0"/>
              </a:rPr>
              <a:t>Dried Mustard</a:t>
            </a:r>
          </a:p>
          <a:p>
            <a:pPr algn="l">
              <a:lnSpc>
                <a:spcPct val="125000"/>
              </a:lnSpc>
              <a:spcBef>
                <a:spcPts val="0"/>
              </a:spcBef>
            </a:pPr>
            <a:r>
              <a:rPr lang="en-GB" sz="950" dirty="0">
                <a:latin typeface="Arial" panose="020B0604020202020204" pitchFamily="34" charset="0"/>
              </a:rPr>
              <a:t>Used sparingly, dried mustard adds a zesty flavor while cooking.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Vinegar or Citrus Juices</a:t>
            </a:r>
          </a:p>
          <a:p>
            <a:pPr algn="l">
              <a:lnSpc>
                <a:spcPct val="125000"/>
              </a:lnSpc>
              <a:spcBef>
                <a:spcPts val="0"/>
              </a:spcBef>
            </a:pPr>
            <a:r>
              <a:rPr lang="en-GB" sz="950" dirty="0">
                <a:latin typeface="Arial" panose="020B0604020202020204" pitchFamily="34" charset="0"/>
              </a:rPr>
              <a:t>Vinegar is great on vegetables, and citrus works well on fruit such as melons. Add them at the last moment.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Marinades</a:t>
            </a:r>
          </a:p>
          <a:p>
            <a:pPr algn="l">
              <a:lnSpc>
                <a:spcPct val="125000"/>
              </a:lnSpc>
              <a:spcBef>
                <a:spcPts val="0"/>
              </a:spcBef>
            </a:pPr>
            <a:r>
              <a:rPr lang="en-GB" sz="950" dirty="0">
                <a:latin typeface="Arial" panose="020B0604020202020204" pitchFamily="34" charset="0"/>
              </a:rPr>
              <a:t>Try a low-fat marinade for foods that are broiled, grilled or roasted. Make a marinade using 1 part oil to 2 parts vinegar or citrus juice, adding herbs and spices as desired. </a:t>
            </a:r>
            <a:endParaRPr lang="en-US" sz="950" dirty="0">
              <a:latin typeface="Arial" panose="020B0604020202020204" pitchFamily="34" charset="0"/>
            </a:endParaRPr>
          </a:p>
          <a:p>
            <a:pPr algn="l">
              <a:lnSpc>
                <a:spcPct val="125000"/>
              </a:lnSpc>
              <a:spcBef>
                <a:spcPts val="0"/>
              </a:spcBef>
            </a:pPr>
            <a:endParaRPr lang="en-GB" sz="950" dirty="0">
              <a:latin typeface="Arial" panose="020B0604020202020204" pitchFamily="34" charset="0"/>
            </a:endParaRPr>
          </a:p>
          <a:p>
            <a:pPr algn="l">
              <a:lnSpc>
                <a:spcPct val="125000"/>
              </a:lnSpc>
              <a:spcBef>
                <a:spcPts val="0"/>
              </a:spcBef>
            </a:pPr>
            <a:endParaRPr lang="en-GB" sz="950" b="1" dirty="0">
              <a:latin typeface="Arial" panose="020B0604020202020204" pitchFamily="34" charset="0"/>
            </a:endParaRPr>
          </a:p>
          <a:p>
            <a:pPr algn="l">
              <a:lnSpc>
                <a:spcPct val="125000"/>
              </a:lnSpc>
              <a:spcBef>
                <a:spcPts val="0"/>
              </a:spcBef>
            </a:pPr>
            <a:endParaRPr lang="en-GB" sz="950" b="1" dirty="0">
              <a:latin typeface="Arial" panose="020B0604020202020204" pitchFamily="34" charset="0"/>
            </a:endParaRPr>
          </a:p>
          <a:p>
            <a:pPr algn="l">
              <a:lnSpc>
                <a:spcPct val="125000"/>
              </a:lnSpc>
              <a:spcBef>
                <a:spcPts val="0"/>
              </a:spcBef>
            </a:pPr>
            <a:endParaRPr lang="en-GB" sz="950" b="1"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Fresh Hot Peppers</a:t>
            </a:r>
          </a:p>
          <a:p>
            <a:pPr algn="l">
              <a:lnSpc>
                <a:spcPct val="125000"/>
              </a:lnSpc>
              <a:spcBef>
                <a:spcPts val="0"/>
              </a:spcBef>
            </a:pPr>
            <a:r>
              <a:rPr lang="en-GB" sz="950" dirty="0">
                <a:latin typeface="Arial" panose="020B0604020202020204" pitchFamily="34" charset="0"/>
              </a:rPr>
              <a:t>Remove the membranes and seeds first, and then finely chop the peppers. A small amount goes a long way.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Dried Vegetables and Fruits</a:t>
            </a:r>
          </a:p>
          <a:p>
            <a:pPr algn="l">
              <a:lnSpc>
                <a:spcPct val="125000"/>
              </a:lnSpc>
              <a:spcBef>
                <a:spcPts val="0"/>
              </a:spcBef>
            </a:pPr>
            <a:r>
              <a:rPr lang="en-GB" sz="950" dirty="0">
                <a:latin typeface="Arial" panose="020B0604020202020204" pitchFamily="34" charset="0"/>
              </a:rPr>
              <a:t>Some vegetables and fruits (such as mushrooms, tomatoes, chilies, cherries, cranberries and currants) have a more intense flavor when dried than when fresh. Add them when you want a burst of flavor.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algn="l">
              <a:lnSpc>
                <a:spcPct val="125000"/>
              </a:lnSpc>
              <a:spcBef>
                <a:spcPts val="0"/>
              </a:spcBef>
            </a:pPr>
            <a:r>
              <a:rPr lang="en-GB" sz="950" b="1" dirty="0">
                <a:latin typeface="Arial" panose="020B0604020202020204" pitchFamily="34" charset="0"/>
              </a:rPr>
              <a:t>Seaweed</a:t>
            </a:r>
          </a:p>
          <a:p>
            <a:pPr algn="l">
              <a:lnSpc>
                <a:spcPct val="125000"/>
              </a:lnSpc>
              <a:spcBef>
                <a:spcPts val="0"/>
              </a:spcBef>
            </a:pPr>
            <a:r>
              <a:rPr lang="en-GB" sz="950" dirty="0">
                <a:latin typeface="Arial" panose="020B0604020202020204" pitchFamily="34" charset="0"/>
              </a:rPr>
              <a:t>Natural seaweed has been used to add flavor into dishes for centuries. Not only is it vitamin-packed, but it is also an essential way to create the Umami taste profile.  </a:t>
            </a: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p:txBody>
      </p:sp>
      <p:sp>
        <p:nvSpPr>
          <p:cNvPr id="2" name="Title 1">
            <a:extLst>
              <a:ext uri="{FF2B5EF4-FFF2-40B4-BE49-F238E27FC236}">
                <a16:creationId xmlns:a16="http://schemas.microsoft.com/office/drawing/2014/main" id="{95824F50-EEF5-68C8-F1DD-21DAFE16BB74}"/>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5" name="Rectangle 4">
            <a:extLst>
              <a:ext uri="{FF2B5EF4-FFF2-40B4-BE49-F238E27FC236}">
                <a16:creationId xmlns:a16="http://schemas.microsoft.com/office/drawing/2014/main" id="{49DB60D1-6BBE-ACED-CC68-987260713EA1}"/>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ingle Corner Rectangle 6">
            <a:extLst>
              <a:ext uri="{FF2B5EF4-FFF2-40B4-BE49-F238E27FC236}">
                <a16:creationId xmlns:a16="http://schemas.microsoft.com/office/drawing/2014/main" id="{94D4F993-384F-4800-971C-1940B7F4E532}"/>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E69CF2F9-BB1B-2C8C-F2F8-1D9648E9D5E4}"/>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FLAVOR ENHANCEMENT</a:t>
            </a:r>
          </a:p>
        </p:txBody>
      </p:sp>
      <p:sp>
        <p:nvSpPr>
          <p:cNvPr id="10" name="TextBox 9">
            <a:extLst>
              <a:ext uri="{FF2B5EF4-FFF2-40B4-BE49-F238E27FC236}">
                <a16:creationId xmlns:a16="http://schemas.microsoft.com/office/drawing/2014/main" id="{541CA04F-015F-BC2C-D261-7DBB53F4FB00}"/>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16</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2" name="Picture 11" descr="A group of red peppers&#10;&#10;Description automatically generated with medium confidence">
            <a:extLst>
              <a:ext uri="{FF2B5EF4-FFF2-40B4-BE49-F238E27FC236}">
                <a16:creationId xmlns:a16="http://schemas.microsoft.com/office/drawing/2014/main" id="{10935D02-D3DE-B37E-4210-71B6F981D5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1694" y="709324"/>
            <a:ext cx="1806814" cy="1204543"/>
          </a:xfrm>
          <a:prstGeom prst="round1Rect">
            <a:avLst/>
          </a:prstGeom>
        </p:spPr>
      </p:pic>
      <p:sp>
        <p:nvSpPr>
          <p:cNvPr id="3" name="Oval 2">
            <a:extLst>
              <a:ext uri="{FF2B5EF4-FFF2-40B4-BE49-F238E27FC236}">
                <a16:creationId xmlns:a16="http://schemas.microsoft.com/office/drawing/2014/main" id="{8FBE7C1A-BC27-2BD5-9B38-144D33B2C26C}"/>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Oval 3">
            <a:extLst>
              <a:ext uri="{FF2B5EF4-FFF2-40B4-BE49-F238E27FC236}">
                <a16:creationId xmlns:a16="http://schemas.microsoft.com/office/drawing/2014/main" id="{759946EB-BD8C-67D7-448B-39C2A54A94F1}"/>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97961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113814"/>
            <a:ext cx="4142332" cy="4057560"/>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1100" dirty="0">
                <a:latin typeface="Arial" panose="020B0604020202020204" pitchFamily="34" charset="0"/>
              </a:rPr>
              <a:t>Try cooking sprays or apply just a small amount of oil with a pastry brush.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Instead of oil, cook in liquids such as stock, wine, lemon juice, fruit juice, vinegar or water</a:t>
            </a:r>
            <a:r>
              <a:rPr lang="en-US" sz="950" dirty="0">
                <a:latin typeface="Arial" panose="020B0604020202020204" pitchFamily="34" charset="0"/>
              </a:rPr>
              <a:t>.</a:t>
            </a:r>
          </a:p>
          <a:p>
            <a:pPr algn="l">
              <a:lnSpc>
                <a:spcPct val="125000"/>
              </a:lnSpc>
              <a:spcBef>
                <a:spcPts val="0"/>
              </a:spcBef>
            </a:pPr>
            <a:endParaRPr lang="en-GB"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Instead of cream in sauces or soups, use low-fat yogurt, low-fat milk, evaporated skim milk or corn-starch.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When browning vegetables, put them in a hot pan then spray with oil, rather than adding the oil first to the pan. This reduces the amount of oil that vegetables absorb during cooking.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An alternative to browning vegetables by pan-frying is to cook them first in the microwave, then crisp them under the grill for a minute or two.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Use pesto, salsas, chutneys and vinegars in place of sour creams, butter and creamy sauces. </a:t>
            </a:r>
            <a:endParaRPr lang="en-US" sz="950" dirty="0">
              <a:latin typeface="Arial" panose="020B0604020202020204" pitchFamily="34" charset="0"/>
            </a:endParaRPr>
          </a:p>
        </p:txBody>
      </p:sp>
      <p:sp>
        <p:nvSpPr>
          <p:cNvPr id="2" name="Title 1">
            <a:extLst>
              <a:ext uri="{FF2B5EF4-FFF2-40B4-BE49-F238E27FC236}">
                <a16:creationId xmlns:a16="http://schemas.microsoft.com/office/drawing/2014/main" id="{661662EC-CBFE-44A5-B0EF-E136E4472ED0}"/>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3" name="Rectangle 2">
            <a:extLst>
              <a:ext uri="{FF2B5EF4-FFF2-40B4-BE49-F238E27FC236}">
                <a16:creationId xmlns:a16="http://schemas.microsoft.com/office/drawing/2014/main" id="{07028E73-98AC-65B9-59E3-24FBB085640F}"/>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84CCF1DB-8ADA-9B56-FA30-69848FA72C92}"/>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LOW-FAT COOKING GUIDANCE</a:t>
            </a:r>
          </a:p>
        </p:txBody>
      </p:sp>
      <p:sp>
        <p:nvSpPr>
          <p:cNvPr id="10" name="TextBox 9">
            <a:extLst>
              <a:ext uri="{FF2B5EF4-FFF2-40B4-BE49-F238E27FC236}">
                <a16:creationId xmlns:a16="http://schemas.microsoft.com/office/drawing/2014/main" id="{A95D9979-81C3-17BB-ECB3-59C5F04EFD45}"/>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17</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35" name="Picture 34" descr="A bowl of food&#10;&#10;Description automatically generated with medium confidence">
            <a:extLst>
              <a:ext uri="{FF2B5EF4-FFF2-40B4-BE49-F238E27FC236}">
                <a16:creationId xmlns:a16="http://schemas.microsoft.com/office/drawing/2014/main" id="{3622F854-7487-DB94-4A22-64D9CE8E0F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544" t="18116" r="1522" b="2950"/>
          <a:stretch/>
        </p:blipFill>
        <p:spPr>
          <a:xfrm>
            <a:off x="4801766" y="709324"/>
            <a:ext cx="1814111" cy="1207248"/>
          </a:xfrm>
          <a:prstGeom prst="round1Rect">
            <a:avLst/>
          </a:prstGeom>
        </p:spPr>
      </p:pic>
      <p:sp>
        <p:nvSpPr>
          <p:cNvPr id="4" name="Oval 3">
            <a:extLst>
              <a:ext uri="{FF2B5EF4-FFF2-40B4-BE49-F238E27FC236}">
                <a16:creationId xmlns:a16="http://schemas.microsoft.com/office/drawing/2014/main" id="{C401AD84-FD3D-5ACD-C5F3-CED3DA4FEC9D}"/>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Oval 4">
            <a:extLst>
              <a:ext uri="{FF2B5EF4-FFF2-40B4-BE49-F238E27FC236}">
                <a16:creationId xmlns:a16="http://schemas.microsoft.com/office/drawing/2014/main" id="{C8CA0C58-7652-88DC-EF0B-939E2A0DA47B}"/>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38754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150010"/>
            <a:ext cx="3942951" cy="3370766"/>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1100" dirty="0">
                <a:latin typeface="Arial" panose="020B0604020202020204" pitchFamily="34" charset="0"/>
              </a:rPr>
              <a:t>Water-soluble vitamins are delicate and easily destroyed during preparation and cooking. To minimise nutrient losses: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Scrub vegetables rather than peel them, as many nutrients are found close to the skin.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Instead of boiling vegetables, microwave or steam them.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If you do boil vegetables, use a small amount of water and do not overboil them.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Include more stir-fry recipes, as stir-fried vegetables are cooked quickly to retain their crunch and associated nutrients.</a:t>
            </a:r>
            <a:endParaRPr lang="en-US" sz="950" dirty="0">
              <a:latin typeface="Arial" panose="020B0604020202020204" pitchFamily="34" charset="0"/>
            </a:endParaRPr>
          </a:p>
        </p:txBody>
      </p:sp>
      <p:sp>
        <p:nvSpPr>
          <p:cNvPr id="2" name="TextBox 1">
            <a:extLst>
              <a:ext uri="{FF2B5EF4-FFF2-40B4-BE49-F238E27FC236}">
                <a16:creationId xmlns:a16="http://schemas.microsoft.com/office/drawing/2014/main" id="{ABCEF772-BA4E-8DD6-59C2-63E69AF97586}"/>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18</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sp>
        <p:nvSpPr>
          <p:cNvPr id="3" name="Title 1">
            <a:extLst>
              <a:ext uri="{FF2B5EF4-FFF2-40B4-BE49-F238E27FC236}">
                <a16:creationId xmlns:a16="http://schemas.microsoft.com/office/drawing/2014/main" id="{0DA4B639-7076-67BE-1CEC-D54486834DF5}"/>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4" name="Rectangle 3">
            <a:extLst>
              <a:ext uri="{FF2B5EF4-FFF2-40B4-BE49-F238E27FC236}">
                <a16:creationId xmlns:a16="http://schemas.microsoft.com/office/drawing/2014/main" id="{2636E288-9767-A3AD-3045-C9219CE2F52D}"/>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a:extLst>
              <a:ext uri="{FF2B5EF4-FFF2-40B4-BE49-F238E27FC236}">
                <a16:creationId xmlns:a16="http://schemas.microsoft.com/office/drawing/2014/main" id="{86543D2E-E75E-22C4-140A-3C87F20B3CDB}"/>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1BD5CB0-BEF3-2766-39B4-93EA4EC4B734}"/>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RETAINING THE NUTRIENTS</a:t>
            </a:r>
          </a:p>
        </p:txBody>
      </p:sp>
      <p:pic>
        <p:nvPicPr>
          <p:cNvPr id="15" name="Picture 14" descr="A bowl of salad&#10;&#10;Description automatically generated with medium confidence">
            <a:extLst>
              <a:ext uri="{FF2B5EF4-FFF2-40B4-BE49-F238E27FC236}">
                <a16:creationId xmlns:a16="http://schemas.microsoft.com/office/drawing/2014/main" id="{A060C7AD-BB2E-36BA-5FD2-AE1E1BB37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094" t="13685" r="17277" b="13685"/>
          <a:stretch/>
        </p:blipFill>
        <p:spPr>
          <a:xfrm>
            <a:off x="4756322" y="704958"/>
            <a:ext cx="1842186" cy="1210708"/>
          </a:xfrm>
          <a:prstGeom prst="round1Rect">
            <a:avLst/>
          </a:prstGeom>
        </p:spPr>
      </p:pic>
      <p:sp>
        <p:nvSpPr>
          <p:cNvPr id="5" name="Oval 4">
            <a:extLst>
              <a:ext uri="{FF2B5EF4-FFF2-40B4-BE49-F238E27FC236}">
                <a16:creationId xmlns:a16="http://schemas.microsoft.com/office/drawing/2014/main" id="{E49B3DDA-4BCF-2B41-7A37-ABA528758817}"/>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C9C7377A-ABA2-D0F1-5C4A-83D0ABB66D07}"/>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08247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6048EB8-DB70-AA3A-5628-34614779F984}"/>
              </a:ext>
            </a:extLst>
          </p:cNvPr>
          <p:cNvSpPr/>
          <p:nvPr/>
        </p:nvSpPr>
        <p:spPr>
          <a:xfrm>
            <a:off x="252080" y="705993"/>
            <a:ext cx="6326337" cy="3246760"/>
          </a:xfrm>
          <a:prstGeom prst="rect">
            <a:avLst/>
          </a:prstGeom>
          <a:solidFill>
            <a:srgbClr val="B2E1D8">
              <a:alpha val="335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65FDE39-C8BB-514B-A486-BFCEFAE57CF3}"/>
              </a:ext>
            </a:extLst>
          </p:cNvPr>
          <p:cNvSpPr>
            <a:spLocks noGrp="1"/>
          </p:cNvSpPr>
          <p:nvPr>
            <p:ph type="title"/>
          </p:nvPr>
        </p:nvSpPr>
        <p:spPr>
          <a:xfrm>
            <a:off x="326540" y="232188"/>
            <a:ext cx="6204919" cy="200055"/>
          </a:xfrm>
        </p:spPr>
        <p:txBody>
          <a:bodyPr anchor="t" anchorCtr="0">
            <a:noAutofit/>
          </a:bodyPr>
          <a:lstStyle/>
          <a:p>
            <a:r>
              <a:rPr lang="en-US" sz="1100" spc="300" dirty="0"/>
              <a:t>CULINARY PRINCIPLES – NUTRITION, HEALTH &amp; WELLNESS</a:t>
            </a:r>
            <a:endParaRPr lang="en-US" sz="2800" spc="300" dirty="0"/>
          </a:p>
        </p:txBody>
      </p:sp>
      <p:sp>
        <p:nvSpPr>
          <p:cNvPr id="8" name="Subtitle 2">
            <a:extLst>
              <a:ext uri="{FF2B5EF4-FFF2-40B4-BE49-F238E27FC236}">
                <a16:creationId xmlns:a16="http://schemas.microsoft.com/office/drawing/2014/main" id="{37C1DC90-0717-F846-A065-236A98CEE171}"/>
              </a:ext>
            </a:extLst>
          </p:cNvPr>
          <p:cNvSpPr txBox="1">
            <a:spLocks/>
          </p:cNvSpPr>
          <p:nvPr/>
        </p:nvSpPr>
        <p:spPr>
          <a:xfrm>
            <a:off x="448961" y="902933"/>
            <a:ext cx="6082498" cy="2905921"/>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1600" b="1" dirty="0">
                <a:solidFill>
                  <a:srgbClr val="283897"/>
                </a:solidFill>
                <a:latin typeface="Arial" panose="020B0604020202020204" pitchFamily="34" charset="0"/>
                <a:cs typeface="Arial" panose="020B0604020202020204" pitchFamily="34" charset="0"/>
              </a:rPr>
              <a:t>INTRODUCTION</a:t>
            </a:r>
            <a:endParaRPr lang="en-GB" sz="1600" b="1" dirty="0">
              <a:solidFill>
                <a:srgbClr val="283897"/>
              </a:solidFill>
              <a:latin typeface="Arial" panose="020B0604020202020204" pitchFamily="34" charset="0"/>
              <a:cs typeface="Arial" panose="020B0604020202020204" pitchFamily="34" charset="0"/>
            </a:endParaRPr>
          </a:p>
          <a:p>
            <a:pPr algn="l">
              <a:lnSpc>
                <a:spcPct val="125000"/>
              </a:lnSpc>
              <a:spcAft>
                <a:spcPts val="600"/>
              </a:spcAft>
            </a:pPr>
            <a:r>
              <a:rPr lang="en-GB" sz="1000" dirty="0">
                <a:latin typeface="Arial" panose="020B0604020202020204" pitchFamily="34" charset="0"/>
                <a:cs typeface="Arial" panose="020B0604020202020204" pitchFamily="34" charset="0"/>
              </a:rPr>
              <a:t>Sodexo’s Culinary Principles for nutrition, health and wellness provide guidance to ensure nutrition, health and wellness are embedded into our food through key touchpoints, the ingredients we select, and the cooking techniques we use. This allows us to design  recipes and menus with NHW at the forefront and to focus on presentation to our guests.</a:t>
            </a:r>
            <a:endParaRPr lang="en-US" sz="1000" dirty="0">
              <a:latin typeface="Arial" panose="020B0604020202020204" pitchFamily="34" charset="0"/>
              <a:cs typeface="Arial" panose="020B0604020202020204" pitchFamily="34" charset="0"/>
            </a:endParaRPr>
          </a:p>
          <a:p>
            <a:pPr algn="l">
              <a:lnSpc>
                <a:spcPct val="125000"/>
              </a:lnSpc>
              <a:spcAft>
                <a:spcPts val="600"/>
              </a:spcAft>
            </a:pPr>
            <a:r>
              <a:rPr lang="en-GB" sz="1000" dirty="0">
                <a:latin typeface="Arial"/>
                <a:cs typeface="Arial"/>
              </a:rPr>
              <a:t>In developing these Culinary Principles, we adopted the Menus of Change principles of healthy and sustainable menus as well as the Eat-Lancet Planetary Health Diet, which provides guidelines to the different ranges food groups that constitute an optimal diet for health and environmental sustainability. </a:t>
            </a:r>
            <a:endParaRPr lang="en-US" sz="1000" dirty="0">
              <a:latin typeface="Arial" panose="020B0604020202020204" pitchFamily="34" charset="0"/>
              <a:cs typeface="Arial" panose="020B0604020202020204" pitchFamily="34" charset="0"/>
            </a:endParaRPr>
          </a:p>
          <a:p>
            <a:pPr algn="l">
              <a:lnSpc>
                <a:spcPct val="125000"/>
              </a:lnSpc>
              <a:spcAft>
                <a:spcPts val="600"/>
              </a:spcAft>
            </a:pPr>
            <a:r>
              <a:rPr lang="en-GB" sz="1000" dirty="0">
                <a:latin typeface="Arial" panose="020B0604020202020204" pitchFamily="34" charset="0"/>
                <a:cs typeface="Arial" panose="020B0604020202020204" pitchFamily="34" charset="0"/>
              </a:rPr>
              <a:t>As chefs and culinary professionals, we are well positioned to make healthy and sustainable foods delicious by applying unique insights, skills and creativity to craft next-generation models of innovation in food service and hospitality. This is integral to bringing our guests on a journey of discovery and adoption of the Planetary Health Diet and ensuring it is fully embedded into our Love of Food menu strategy. </a:t>
            </a:r>
            <a:endParaRPr lang="en-US"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C9EB47A-0926-EE9C-B76B-5CA831531223}"/>
              </a:ext>
            </a:extLst>
          </p:cNvPr>
          <p:cNvSpPr txBox="1"/>
          <p:nvPr/>
        </p:nvSpPr>
        <p:spPr>
          <a:xfrm>
            <a:off x="587811" y="4812542"/>
            <a:ext cx="1759053" cy="507831"/>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3"/>
              </a:rPr>
              <a:t>MENUS OF CHANGE PRINCIPLES OF HEALTHY, SUSTAINABLE MENUS  </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2CB478B-8635-9972-6C79-74C0702ACC57}"/>
              </a:ext>
            </a:extLst>
          </p:cNvPr>
          <p:cNvSpPr txBox="1"/>
          <p:nvPr/>
        </p:nvSpPr>
        <p:spPr>
          <a:xfrm>
            <a:off x="2549473" y="4812542"/>
            <a:ext cx="1759053" cy="3693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4"/>
              </a:rPr>
              <a:t>EAT- LANCET</a:t>
            </a:r>
          </a:p>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4"/>
              </a:rPr>
              <a:t>FOOD SERVICE BRIEF  </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C7E02BB-B5EA-FF43-1879-B1AD33ACCA21}"/>
              </a:ext>
            </a:extLst>
          </p:cNvPr>
          <p:cNvSpPr txBox="1"/>
          <p:nvPr/>
        </p:nvSpPr>
        <p:spPr>
          <a:xfrm>
            <a:off x="4511135" y="4812542"/>
            <a:ext cx="1759053" cy="3693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5"/>
              </a:rPr>
              <a:t>EAT- LANCET</a:t>
            </a:r>
          </a:p>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5"/>
              </a:rPr>
              <a:t>REPORT</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247378B-F146-92E6-5562-5D55C87CBA3C}"/>
              </a:ext>
            </a:extLst>
          </p:cNvPr>
          <p:cNvSpPr txBox="1"/>
          <p:nvPr/>
        </p:nvSpPr>
        <p:spPr>
          <a:xfrm>
            <a:off x="587811" y="6088455"/>
            <a:ext cx="1759053" cy="3693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6"/>
              </a:rPr>
              <a:t>LOVE OF FOOD MENU STRATEGY  </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78A0CC5-E16C-675D-BB55-9ADEDD2E67B9}"/>
              </a:ext>
            </a:extLst>
          </p:cNvPr>
          <p:cNvSpPr txBox="1"/>
          <p:nvPr/>
        </p:nvSpPr>
        <p:spPr>
          <a:xfrm>
            <a:off x="2549473" y="6088455"/>
            <a:ext cx="1759053" cy="369332"/>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7"/>
              </a:rPr>
              <a:t>GLOBAL CULINARY PRINCIPLES</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F23E883-BEAA-B179-0817-598F413C38E7}"/>
              </a:ext>
            </a:extLst>
          </p:cNvPr>
          <p:cNvSpPr txBox="1"/>
          <p:nvPr/>
        </p:nvSpPr>
        <p:spPr>
          <a:xfrm>
            <a:off x="4511135" y="6088455"/>
            <a:ext cx="1759053" cy="507831"/>
          </a:xfrm>
          <a:prstGeom prst="rect">
            <a:avLst/>
          </a:prstGeom>
          <a:noFill/>
        </p:spPr>
        <p:txBody>
          <a:bodyPr wrap="square" rtlCol="0">
            <a:spAutoFit/>
          </a:bodyPr>
          <a:lstStyle/>
          <a:p>
            <a:pPr lvl="0" algn="ctr"/>
            <a:r>
              <a:rPr lang="en-US" sz="900" dirty="0">
                <a:solidFill>
                  <a:schemeClr val="tx1">
                    <a:lumMod val="65000"/>
                    <a:lumOff val="35000"/>
                  </a:schemeClr>
                </a:solidFill>
                <a:latin typeface="Arial" panose="020B0604020202020204" pitchFamily="34" charset="0"/>
                <a:cs typeface="Arial" panose="020B0604020202020204" pitchFamily="34" charset="0"/>
                <a:hlinkClick r:id="rId8"/>
              </a:rPr>
              <a:t>WORLD RESOURCES INSTITUTE PLANT-RICH PLAYBOOK</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E27FF94-B2AE-67C6-C35D-5A118F8C9B2F}"/>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2</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20" name="Picture 19">
            <a:extLst>
              <a:ext uri="{FF2B5EF4-FFF2-40B4-BE49-F238E27FC236}">
                <a16:creationId xmlns:a16="http://schemas.microsoft.com/office/drawing/2014/main" id="{FD9DCC23-8A4E-3099-5F29-3703D038C6B6}"/>
              </a:ext>
            </a:extLst>
          </p:cNvPr>
          <p:cNvPicPr>
            <a:picLocks noChangeAspect="1"/>
          </p:cNvPicPr>
          <p:nvPr/>
        </p:nvPicPr>
        <p:blipFill>
          <a:blip r:embed="rId9"/>
          <a:stretch>
            <a:fillRect/>
          </a:stretch>
        </p:blipFill>
        <p:spPr>
          <a:xfrm>
            <a:off x="823993" y="4057247"/>
            <a:ext cx="1286688" cy="723762"/>
          </a:xfrm>
          <a:prstGeom prst="rect">
            <a:avLst/>
          </a:prstGeom>
          <a:ln w="3175">
            <a:solidFill>
              <a:schemeClr val="tx1"/>
            </a:solidFill>
          </a:ln>
        </p:spPr>
      </p:pic>
      <p:pic>
        <p:nvPicPr>
          <p:cNvPr id="22" name="Picture 21">
            <a:extLst>
              <a:ext uri="{FF2B5EF4-FFF2-40B4-BE49-F238E27FC236}">
                <a16:creationId xmlns:a16="http://schemas.microsoft.com/office/drawing/2014/main" id="{0EDBCF70-7B20-F76B-6D1C-3528F39662B8}"/>
              </a:ext>
            </a:extLst>
          </p:cNvPr>
          <p:cNvPicPr>
            <a:picLocks noChangeAspect="1"/>
          </p:cNvPicPr>
          <p:nvPr/>
        </p:nvPicPr>
        <p:blipFill>
          <a:blip r:embed="rId10"/>
          <a:stretch>
            <a:fillRect/>
          </a:stretch>
        </p:blipFill>
        <p:spPr>
          <a:xfrm>
            <a:off x="5146172" y="4089043"/>
            <a:ext cx="488979" cy="691966"/>
          </a:xfrm>
          <a:prstGeom prst="rect">
            <a:avLst/>
          </a:prstGeom>
          <a:solidFill>
            <a:schemeClr val="bg1"/>
          </a:solidFill>
          <a:ln w="3175">
            <a:solidFill>
              <a:schemeClr val="tx1"/>
            </a:solidFill>
          </a:ln>
        </p:spPr>
      </p:pic>
      <p:pic>
        <p:nvPicPr>
          <p:cNvPr id="26" name="Picture 25">
            <a:extLst>
              <a:ext uri="{FF2B5EF4-FFF2-40B4-BE49-F238E27FC236}">
                <a16:creationId xmlns:a16="http://schemas.microsoft.com/office/drawing/2014/main" id="{B83EFE8B-BEEF-AAC7-B64C-6822BC8693A5}"/>
              </a:ext>
            </a:extLst>
          </p:cNvPr>
          <p:cNvPicPr>
            <a:picLocks noChangeAspect="1"/>
          </p:cNvPicPr>
          <p:nvPr/>
        </p:nvPicPr>
        <p:blipFill>
          <a:blip r:embed="rId11"/>
          <a:stretch>
            <a:fillRect/>
          </a:stretch>
        </p:blipFill>
        <p:spPr>
          <a:xfrm>
            <a:off x="3184510" y="4089043"/>
            <a:ext cx="488979" cy="691966"/>
          </a:xfrm>
          <a:prstGeom prst="rect">
            <a:avLst/>
          </a:prstGeom>
          <a:solidFill>
            <a:schemeClr val="bg1"/>
          </a:solidFill>
          <a:ln w="3175">
            <a:solidFill>
              <a:schemeClr val="tx1"/>
            </a:solidFill>
          </a:ln>
        </p:spPr>
      </p:pic>
      <p:pic>
        <p:nvPicPr>
          <p:cNvPr id="28" name="Picture 27" descr="A picture containing text, person, fruit&#10;&#10;Description automatically generated">
            <a:extLst>
              <a:ext uri="{FF2B5EF4-FFF2-40B4-BE49-F238E27FC236}">
                <a16:creationId xmlns:a16="http://schemas.microsoft.com/office/drawing/2014/main" id="{4B74B7C3-50ED-43F4-F44B-12D3E0919448}"/>
              </a:ext>
            </a:extLst>
          </p:cNvPr>
          <p:cNvPicPr>
            <a:picLocks noChangeAspect="1"/>
          </p:cNvPicPr>
          <p:nvPr/>
        </p:nvPicPr>
        <p:blipFill>
          <a:blip r:embed="rId12"/>
          <a:stretch>
            <a:fillRect/>
          </a:stretch>
        </p:blipFill>
        <p:spPr>
          <a:xfrm>
            <a:off x="2950158" y="5303139"/>
            <a:ext cx="957683" cy="740028"/>
          </a:xfrm>
          <a:prstGeom prst="rect">
            <a:avLst/>
          </a:prstGeom>
          <a:ln w="3175">
            <a:solidFill>
              <a:schemeClr val="tx1"/>
            </a:solidFill>
          </a:ln>
        </p:spPr>
      </p:pic>
      <p:pic>
        <p:nvPicPr>
          <p:cNvPr id="30" name="Picture 29">
            <a:extLst>
              <a:ext uri="{FF2B5EF4-FFF2-40B4-BE49-F238E27FC236}">
                <a16:creationId xmlns:a16="http://schemas.microsoft.com/office/drawing/2014/main" id="{F96D3111-87FB-7845-D2C5-F652D9A59D87}"/>
              </a:ext>
            </a:extLst>
          </p:cNvPr>
          <p:cNvPicPr>
            <a:picLocks noChangeAspect="1"/>
          </p:cNvPicPr>
          <p:nvPr/>
        </p:nvPicPr>
        <p:blipFill>
          <a:blip r:embed="rId13"/>
          <a:stretch>
            <a:fillRect/>
          </a:stretch>
        </p:blipFill>
        <p:spPr>
          <a:xfrm>
            <a:off x="5084296" y="5248719"/>
            <a:ext cx="612729" cy="792944"/>
          </a:xfrm>
          <a:prstGeom prst="rect">
            <a:avLst/>
          </a:prstGeom>
          <a:ln w="3175">
            <a:solidFill>
              <a:schemeClr val="tx1"/>
            </a:solidFill>
          </a:ln>
        </p:spPr>
      </p:pic>
      <p:pic>
        <p:nvPicPr>
          <p:cNvPr id="32" name="Picture 31" descr="A picture containing text&#10;&#10;Description automatically generated">
            <a:extLst>
              <a:ext uri="{FF2B5EF4-FFF2-40B4-BE49-F238E27FC236}">
                <a16:creationId xmlns:a16="http://schemas.microsoft.com/office/drawing/2014/main" id="{33EC1A15-ECC2-C11E-0A08-E085DDA259D7}"/>
              </a:ext>
            </a:extLst>
          </p:cNvPr>
          <p:cNvPicPr>
            <a:picLocks noChangeAspect="1"/>
          </p:cNvPicPr>
          <p:nvPr/>
        </p:nvPicPr>
        <p:blipFill>
          <a:blip r:embed="rId14"/>
          <a:stretch>
            <a:fillRect/>
          </a:stretch>
        </p:blipFill>
        <p:spPr>
          <a:xfrm>
            <a:off x="780152" y="5330740"/>
            <a:ext cx="1279061" cy="719472"/>
          </a:xfrm>
          <a:prstGeom prst="rect">
            <a:avLst/>
          </a:prstGeom>
          <a:ln w="3175">
            <a:solidFill>
              <a:schemeClr val="tx1"/>
            </a:solidFill>
          </a:ln>
        </p:spPr>
      </p:pic>
    </p:spTree>
    <p:extLst>
      <p:ext uri="{BB962C8B-B14F-4D97-AF65-F5344CB8AC3E}">
        <p14:creationId xmlns:p14="http://schemas.microsoft.com/office/powerpoint/2010/main" val="238982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A67610-9D9A-934D-D621-8C112036ADD1}"/>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3</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sp>
        <p:nvSpPr>
          <p:cNvPr id="9" name="Subtitle 2">
            <a:extLst>
              <a:ext uri="{FF2B5EF4-FFF2-40B4-BE49-F238E27FC236}">
                <a16:creationId xmlns:a16="http://schemas.microsoft.com/office/drawing/2014/main" id="{7D62B14D-AB37-50B6-9A16-32E5C427DDD9}"/>
              </a:ext>
            </a:extLst>
          </p:cNvPr>
          <p:cNvSpPr txBox="1">
            <a:spLocks/>
          </p:cNvSpPr>
          <p:nvPr/>
        </p:nvSpPr>
        <p:spPr>
          <a:xfrm>
            <a:off x="326540" y="2067819"/>
            <a:ext cx="6271968" cy="3856188"/>
          </a:xfrm>
          <a:prstGeom prst="rect">
            <a:avLst/>
          </a:prstGeom>
        </p:spPr>
        <p:txBody>
          <a:bodyPr vert="horz" lIns="91440" tIns="45720" rIns="91440" bIns="45720" numCol="2" spcCol="2743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25000"/>
              </a:lnSpc>
              <a:spcBef>
                <a:spcPts val="0"/>
              </a:spcBef>
            </a:pPr>
            <a:r>
              <a:rPr lang="en-US" sz="950" b="1" dirty="0">
                <a:latin typeface="Arial" panose="020B0604020202020204" pitchFamily="34" charset="0"/>
              </a:rPr>
              <a:t>Understand Transparency Around Food Sources, Preparation and Nutrition</a:t>
            </a:r>
          </a:p>
          <a:p>
            <a:pPr lvl="0" algn="l">
              <a:lnSpc>
                <a:spcPct val="125000"/>
              </a:lnSpc>
              <a:spcBef>
                <a:spcPts val="0"/>
              </a:spcBef>
            </a:pPr>
            <a:r>
              <a:rPr lang="en-US" sz="950" dirty="0">
                <a:latin typeface="Arial" panose="020B0604020202020204" pitchFamily="34" charset="0"/>
              </a:rPr>
              <a:t>Be transparent about the source, methods, and nutrition composition to provide information to guests. Include production methods, sourcing strategies, calorie and nutrient values, farming practices, animal welfare and environmental impacts. </a:t>
            </a:r>
            <a:endParaRPr lang="en-US" sz="950" b="1" dirty="0">
              <a:latin typeface="Arial" panose="020B0604020202020204" pitchFamily="34" charset="0"/>
            </a:endParaRPr>
          </a:p>
          <a:p>
            <a:pPr lvl="0" algn="l">
              <a:lnSpc>
                <a:spcPct val="125000"/>
              </a:lnSpc>
              <a:spcBef>
                <a:spcPts val="0"/>
              </a:spcBef>
            </a:pPr>
            <a:endParaRPr lang="en-US" sz="950" b="1" dirty="0">
              <a:latin typeface="Arial" panose="020B0604020202020204" pitchFamily="34" charset="0"/>
            </a:endParaRPr>
          </a:p>
          <a:p>
            <a:pPr lvl="0" algn="l">
              <a:lnSpc>
                <a:spcPct val="125000"/>
              </a:lnSpc>
              <a:spcBef>
                <a:spcPts val="0"/>
              </a:spcBef>
            </a:pPr>
            <a:r>
              <a:rPr lang="en-US" sz="950" b="1" dirty="0">
                <a:latin typeface="Arial" panose="020B0604020202020204" pitchFamily="34" charset="0"/>
              </a:rPr>
              <a:t>Buy Seasonal and Local Fresh</a:t>
            </a:r>
          </a:p>
          <a:p>
            <a:pPr lvl="0" algn="l">
              <a:lnSpc>
                <a:spcPct val="125000"/>
              </a:lnSpc>
              <a:spcBef>
                <a:spcPts val="0"/>
              </a:spcBef>
            </a:pPr>
            <a:r>
              <a:rPr lang="en-US" sz="950" dirty="0">
                <a:latin typeface="Arial" panose="020B0604020202020204" pitchFamily="34" charset="0"/>
              </a:rPr>
              <a:t>Incorporate local and seasonal ingredients into menus whenever possible and ensure the focus is always on quality of ingredients.  </a:t>
            </a: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r>
              <a:rPr lang="en-GB" sz="950" b="1" dirty="0">
                <a:latin typeface="Arial" panose="020B0604020202020204" pitchFamily="34" charset="0"/>
              </a:rPr>
              <a:t>Promote Agricultural Biodiversity</a:t>
            </a:r>
          </a:p>
          <a:p>
            <a:pPr lvl="0" algn="l">
              <a:lnSpc>
                <a:spcPct val="125000"/>
              </a:lnSpc>
              <a:spcBef>
                <a:spcPts val="0"/>
              </a:spcBef>
            </a:pPr>
            <a:r>
              <a:rPr lang="en-GB" sz="950" dirty="0">
                <a:latin typeface="Arial" panose="020B0604020202020204" pitchFamily="34" charset="0"/>
              </a:rPr>
              <a:t>Explore and experiment with heritage grains and forgotten plants.</a:t>
            </a:r>
            <a:endParaRPr lang="en-US" sz="950" dirty="0">
              <a:latin typeface="Arial" panose="020B0604020202020204" pitchFamily="34" charset="0"/>
            </a:endParaRP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r>
              <a:rPr lang="en-US" sz="950" b="1" dirty="0">
                <a:latin typeface="Arial" panose="020B0604020202020204" pitchFamily="34" charset="0"/>
              </a:rPr>
              <a:t>Choose Intact Whole Grains, Legumes and Pulses</a:t>
            </a:r>
          </a:p>
          <a:p>
            <a:pPr lvl="0" algn="l">
              <a:lnSpc>
                <a:spcPct val="125000"/>
              </a:lnSpc>
              <a:spcBef>
                <a:spcPts val="0"/>
              </a:spcBef>
            </a:pPr>
            <a:r>
              <a:rPr lang="en-US" sz="950" dirty="0">
                <a:latin typeface="Arial" panose="020B0604020202020204" pitchFamily="34" charset="0"/>
              </a:rPr>
              <a:t>Offer and highlight slow-metabolizing, whole, and intact grains, such as 100% whole grain bread and brown rice, plus whole grain/higher-based processed products like pasta. </a:t>
            </a: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endParaRPr lang="en-US" sz="950" b="1" dirty="0">
              <a:latin typeface="Arial" panose="020B0604020202020204" pitchFamily="34" charset="0"/>
            </a:endParaRPr>
          </a:p>
          <a:p>
            <a:pPr lvl="0" algn="l">
              <a:lnSpc>
                <a:spcPct val="125000"/>
              </a:lnSpc>
              <a:spcBef>
                <a:spcPts val="0"/>
              </a:spcBef>
            </a:pPr>
            <a:endParaRPr lang="en-US" sz="950" b="1" dirty="0">
              <a:latin typeface="Arial" panose="020B0604020202020204" pitchFamily="34" charset="0"/>
            </a:endParaRPr>
          </a:p>
          <a:p>
            <a:pPr lvl="0" algn="l">
              <a:lnSpc>
                <a:spcPct val="125000"/>
              </a:lnSpc>
              <a:spcBef>
                <a:spcPts val="0"/>
              </a:spcBef>
            </a:pPr>
            <a:r>
              <a:rPr lang="en-US" sz="950" b="1" dirty="0">
                <a:latin typeface="Arial" panose="020B0604020202020204" pitchFamily="34" charset="0"/>
              </a:rPr>
              <a:t>Select the Right Catch of Sustainable Seafood</a:t>
            </a:r>
          </a:p>
          <a:p>
            <a:pPr lvl="0" algn="l">
              <a:lnSpc>
                <a:spcPct val="125000"/>
              </a:lnSpc>
              <a:spcBef>
                <a:spcPts val="0"/>
              </a:spcBef>
            </a:pPr>
            <a:r>
              <a:rPr lang="en-US" sz="950" dirty="0">
                <a:latin typeface="Arial" panose="020B0604020202020204" pitchFamily="34" charset="0"/>
              </a:rPr>
              <a:t>Use Sodexo’s responsible sourcing guide as part of fish and seafood selection. </a:t>
            </a: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r>
              <a:rPr lang="en-US" sz="950" b="1" dirty="0">
                <a:latin typeface="Arial" panose="020B0604020202020204" pitchFamily="34" charset="0"/>
              </a:rPr>
              <a:t>Whole and Minimally Processed Options </a:t>
            </a:r>
            <a:br>
              <a:rPr lang="en-US" sz="950" b="1" dirty="0">
                <a:latin typeface="Arial" panose="020B0604020202020204" pitchFamily="34" charset="0"/>
              </a:rPr>
            </a:br>
            <a:r>
              <a:rPr lang="en-US" sz="950" b="1" dirty="0">
                <a:latin typeface="Arial" panose="020B0604020202020204" pitchFamily="34" charset="0"/>
              </a:rPr>
              <a:t>Are Preferred</a:t>
            </a:r>
          </a:p>
          <a:p>
            <a:pPr lvl="0" algn="l">
              <a:lnSpc>
                <a:spcPct val="125000"/>
              </a:lnSpc>
              <a:spcBef>
                <a:spcPts val="0"/>
              </a:spcBef>
            </a:pPr>
            <a:r>
              <a:rPr lang="en-US" sz="950" dirty="0">
                <a:latin typeface="Arial" panose="020B0604020202020204" pitchFamily="34" charset="0"/>
              </a:rPr>
              <a:t>We should focus on whole, minimally-processed foods, as they are typically higher in micronutrient value and less likely to contain high levels of added sugars, saturated or trans fats, and sodium.</a:t>
            </a: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r>
              <a:rPr lang="en-US" sz="950" b="1" dirty="0">
                <a:latin typeface="Arial" panose="020B0604020202020204" pitchFamily="34" charset="0"/>
              </a:rPr>
              <a:t>Short-List Nutritionally Dense Produce and Spices Rich in Phytochemicals and Antioxidants</a:t>
            </a:r>
          </a:p>
          <a:p>
            <a:pPr lvl="0" algn="l">
              <a:lnSpc>
                <a:spcPct val="125000"/>
              </a:lnSpc>
              <a:spcBef>
                <a:spcPts val="0"/>
              </a:spcBef>
            </a:pPr>
            <a:r>
              <a:rPr lang="en-US" sz="950" dirty="0">
                <a:latin typeface="Arial" panose="020B0604020202020204" pitchFamily="34" charset="0"/>
              </a:rPr>
              <a:t>Lean protein sources like chicken breast, tuna </a:t>
            </a:r>
            <a:br>
              <a:rPr lang="en-US" sz="950" dirty="0">
                <a:latin typeface="Arial" panose="020B0604020202020204" pitchFamily="34" charset="0"/>
              </a:rPr>
            </a:br>
            <a:r>
              <a:rPr lang="en-US" sz="950" dirty="0">
                <a:latin typeface="Arial" panose="020B0604020202020204" pitchFamily="34" charset="0"/>
              </a:rPr>
              <a:t>and salmon.</a:t>
            </a:r>
          </a:p>
          <a:p>
            <a:pPr algn="l">
              <a:lnSpc>
                <a:spcPct val="125000"/>
              </a:lnSpc>
              <a:spcBef>
                <a:spcPts val="0"/>
              </a:spcBef>
            </a:pPr>
            <a:r>
              <a:rPr lang="en-GB" sz="950" dirty="0">
                <a:latin typeface="Arial" panose="020B0604020202020204" pitchFamily="34" charset="0"/>
              </a:rPr>
              <a:t> </a:t>
            </a:r>
            <a:endParaRPr lang="en-US" sz="950" dirty="0">
              <a:latin typeface="Arial" panose="020B0604020202020204" pitchFamily="34" charset="0"/>
            </a:endParaRPr>
          </a:p>
          <a:p>
            <a:pPr lvl="0" algn="l">
              <a:lnSpc>
                <a:spcPct val="125000"/>
              </a:lnSpc>
              <a:spcBef>
                <a:spcPts val="0"/>
              </a:spcBef>
            </a:pPr>
            <a:r>
              <a:rPr lang="en-US" sz="950" b="1" dirty="0">
                <a:latin typeface="Arial" panose="020B0604020202020204" pitchFamily="34" charset="0"/>
              </a:rPr>
              <a:t>Qualify Good Fat, Not Just Low Fat</a:t>
            </a:r>
          </a:p>
          <a:p>
            <a:pPr lvl="0" algn="l">
              <a:lnSpc>
                <a:spcPct val="125000"/>
              </a:lnSpc>
              <a:spcBef>
                <a:spcPts val="0"/>
              </a:spcBef>
            </a:pPr>
            <a:r>
              <a:rPr lang="en-US" sz="950" dirty="0">
                <a:latin typeface="Arial" panose="020B0604020202020204" pitchFamily="34" charset="0"/>
              </a:rPr>
              <a:t>Moderate and even high levels of beneficial fats in the diet, such as non-hydrogenated plant oils, nuts, nut butters, avocados, and fish, are associated with optimal nutrition and healthy weight. When paired with an abundance of vegetables, whole grains, legumes, and nuts, beneficial fats give our diets a baseline of slow-metabolizing, healthy foods that increase satiety.</a:t>
            </a:r>
          </a:p>
        </p:txBody>
      </p:sp>
      <p:pic>
        <p:nvPicPr>
          <p:cNvPr id="12" name="Picture 11" descr="A table full of food&#10;&#10;Description automatically generated with low confidence">
            <a:extLst>
              <a:ext uri="{FF2B5EF4-FFF2-40B4-BE49-F238E27FC236}">
                <a16:creationId xmlns:a16="http://schemas.microsoft.com/office/drawing/2014/main" id="{1C02B1DC-E0DF-D3D6-2A86-FE9D205CD8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5" t="161" r="32593" b="25287"/>
          <a:stretch/>
        </p:blipFill>
        <p:spPr>
          <a:xfrm>
            <a:off x="5263978" y="709326"/>
            <a:ext cx="1334530" cy="1201976"/>
          </a:xfrm>
          <a:prstGeom prst="round1Rect">
            <a:avLst/>
          </a:prstGeom>
        </p:spPr>
      </p:pic>
      <p:sp>
        <p:nvSpPr>
          <p:cNvPr id="2" name="Rectangle 1">
            <a:extLst>
              <a:ext uri="{FF2B5EF4-FFF2-40B4-BE49-F238E27FC236}">
                <a16:creationId xmlns:a16="http://schemas.microsoft.com/office/drawing/2014/main" id="{4D60867F-4511-0C4D-6C47-FF794500D3E8}"/>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4D6F0A8-C6C7-EEA5-EC46-CB4E8CA7924A}"/>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INGREDIENTS SELECTED WITH CARE</a:t>
            </a:r>
            <a:endParaRPr lang="en-US" sz="1000" dirty="0">
              <a:latin typeface="Arial" panose="020B0604020202020204" pitchFamily="34" charset="0"/>
            </a:endParaRPr>
          </a:p>
        </p:txBody>
      </p:sp>
      <p:sp>
        <p:nvSpPr>
          <p:cNvPr id="11" name="Oval 10">
            <a:extLst>
              <a:ext uri="{FF2B5EF4-FFF2-40B4-BE49-F238E27FC236}">
                <a16:creationId xmlns:a16="http://schemas.microsoft.com/office/drawing/2014/main" id="{3261F2EC-D23D-BEAF-1212-D61EB7F9CE30}"/>
              </a:ext>
            </a:extLst>
          </p:cNvPr>
          <p:cNvSpPr/>
          <p:nvPr/>
        </p:nvSpPr>
        <p:spPr>
          <a:xfrm>
            <a:off x="6467131" y="6541926"/>
            <a:ext cx="151002" cy="151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Oval 12">
            <a:extLst>
              <a:ext uri="{FF2B5EF4-FFF2-40B4-BE49-F238E27FC236}">
                <a16:creationId xmlns:a16="http://schemas.microsoft.com/office/drawing/2014/main" id="{8BC7EF73-8174-E593-B215-158AB020C334}"/>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itle 1">
            <a:extLst>
              <a:ext uri="{FF2B5EF4-FFF2-40B4-BE49-F238E27FC236}">
                <a16:creationId xmlns:a16="http://schemas.microsoft.com/office/drawing/2014/main" id="{F900AE2E-102A-1D88-D6A8-7CCA187CC96C}"/>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Tree>
    <p:extLst>
      <p:ext uri="{BB962C8B-B14F-4D97-AF65-F5344CB8AC3E}">
        <p14:creationId xmlns:p14="http://schemas.microsoft.com/office/powerpoint/2010/main" val="309109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67820"/>
            <a:ext cx="6139416" cy="3608370"/>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5000"/>
              </a:lnSpc>
              <a:spcBef>
                <a:spcPts val="0"/>
              </a:spcBef>
            </a:pPr>
            <a:r>
              <a:rPr lang="en-GB" sz="950" b="1" dirty="0">
                <a:latin typeface="Arial" panose="020B0604020202020204" pitchFamily="34" charset="0"/>
              </a:rPr>
              <a:t>Roasting </a:t>
            </a:r>
            <a:endParaRPr lang="en-US" sz="950" b="1"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Like baking, but typically at higher temperatures, roasting cooks food using an oven's dry heat. You can roast on a baking sheet or in a roasting pan. </a:t>
            </a:r>
            <a:endParaRPr lang="en-US" sz="950" dirty="0">
              <a:latin typeface="Arial" panose="020B0604020202020204" pitchFamily="34" charset="0"/>
            </a:endParaRP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For poultry, seafood and meat, place a rack inside the roasting pan so that the fat can drip away. To maintain moisture, cook foods until they reach a safe internal temperature but don't overcook them. </a:t>
            </a: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r>
              <a:rPr lang="en-GB" sz="950" b="1" dirty="0">
                <a:latin typeface="Arial" panose="020B0604020202020204" pitchFamily="34" charset="0"/>
              </a:rPr>
              <a:t>Favour Healthier Oils</a:t>
            </a:r>
            <a:endParaRPr lang="en-US" sz="950" b="1" dirty="0">
              <a:latin typeface="Arial" panose="020B0604020202020204" pitchFamily="34" charset="0"/>
            </a:endParaRPr>
          </a:p>
          <a:p>
            <a:pPr lvl="0" algn="l">
              <a:lnSpc>
                <a:spcPct val="125000"/>
              </a:lnSpc>
              <a:spcBef>
                <a:spcPts val="0"/>
              </a:spcBef>
            </a:pPr>
            <a:r>
              <a:rPr lang="en-US" sz="950" dirty="0">
                <a:latin typeface="Arial" panose="020B0604020202020204" pitchFamily="34" charset="0"/>
              </a:rPr>
              <a:t>A simple way to create healthier menus is to use plant oils and other ingredients that contain unsaturated fats, such as canola, soy, peanut, and olive oils.</a:t>
            </a:r>
          </a:p>
          <a:p>
            <a:pPr algn="l">
              <a:lnSpc>
                <a:spcPct val="125000"/>
              </a:lnSpc>
              <a:spcBef>
                <a:spcPts val="0"/>
              </a:spcBef>
            </a:pPr>
            <a:r>
              <a:rPr lang="en-US" sz="950" dirty="0">
                <a:latin typeface="Arial" panose="020B0604020202020204" pitchFamily="34" charset="0"/>
              </a:rPr>
              <a:t> </a:t>
            </a: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endParaRPr lang="en-GB" sz="950" b="1" dirty="0">
              <a:latin typeface="Arial" panose="020B0604020202020204" pitchFamily="34" charset="0"/>
            </a:endParaRPr>
          </a:p>
          <a:p>
            <a:pPr lvl="0" algn="l">
              <a:lnSpc>
                <a:spcPct val="125000"/>
              </a:lnSpc>
              <a:spcBef>
                <a:spcPts val="0"/>
              </a:spcBef>
            </a:pPr>
            <a:r>
              <a:rPr lang="en-GB" sz="950" b="1" dirty="0">
                <a:latin typeface="Arial" panose="020B0604020202020204" pitchFamily="34" charset="0"/>
              </a:rPr>
              <a:t>Limit Products with Added Sugar and Replace with Natural Alternatives</a:t>
            </a:r>
          </a:p>
          <a:p>
            <a:pPr lvl="0" algn="l">
              <a:lnSpc>
                <a:spcPct val="125000"/>
              </a:lnSpc>
              <a:spcBef>
                <a:spcPts val="0"/>
              </a:spcBef>
            </a:pPr>
            <a:r>
              <a:rPr lang="en-US" sz="950" dirty="0">
                <a:latin typeface="Arial" panose="020B0604020202020204" pitchFamily="34" charset="0"/>
              </a:rPr>
              <a:t>Select processed foods with little or no added sugar and favor healthy oils over sugar in products such as salad dressings. Serve smaller dessert portions with fruit. In recipes, substitute sugar with whole, cut and dried fruit. </a:t>
            </a:r>
          </a:p>
          <a:p>
            <a:pPr lvl="0" algn="l">
              <a:lnSpc>
                <a:spcPct val="125000"/>
              </a:lnSpc>
              <a:spcBef>
                <a:spcPts val="0"/>
              </a:spcBef>
            </a:pPr>
            <a:endParaRPr lang="en-US" sz="950" dirty="0">
              <a:latin typeface="Arial" panose="020B0604020202020204" pitchFamily="34" charset="0"/>
            </a:endParaRPr>
          </a:p>
          <a:p>
            <a:pPr lvl="0" algn="l">
              <a:lnSpc>
                <a:spcPct val="125000"/>
              </a:lnSpc>
              <a:spcBef>
                <a:spcPts val="0"/>
              </a:spcBef>
            </a:pPr>
            <a:r>
              <a:rPr lang="en-GB" sz="950" b="1" dirty="0">
                <a:latin typeface="Arial" panose="020B0604020202020204" pitchFamily="34" charset="0"/>
              </a:rPr>
              <a:t>Notable Additions</a:t>
            </a:r>
          </a:p>
          <a:p>
            <a:pPr algn="l">
              <a:lnSpc>
                <a:spcPct val="125000"/>
              </a:lnSpc>
              <a:spcBef>
                <a:spcPts val="0"/>
              </a:spcBef>
            </a:pPr>
            <a:r>
              <a:rPr lang="en-GB" sz="950" dirty="0">
                <a:latin typeface="Arial" panose="020B0604020202020204" pitchFamily="34" charset="0"/>
              </a:rPr>
              <a:t>Reduce added salt by rethinking how you develop flavors. You can reduce reliance on salt for flavor and use other seasoning opportunities by sourcing the best quality, highest-flavor produce, incorporating spices, herbs, citrus, and other aromatics and employing healthy sauces, seasonings, and other flavor-building techniques from around the world. </a:t>
            </a:r>
          </a:p>
          <a:p>
            <a:pPr algn="l">
              <a:lnSpc>
                <a:spcPct val="125000"/>
              </a:lnSpc>
              <a:spcBef>
                <a:spcPts val="0"/>
              </a:spcBef>
            </a:pPr>
            <a:endParaRPr lang="en-US" sz="950" dirty="0">
              <a:latin typeface="Arial" panose="020B0604020202020204" pitchFamily="34" charset="0"/>
            </a:endParaRPr>
          </a:p>
          <a:p>
            <a:pPr algn="l">
              <a:lnSpc>
                <a:spcPct val="125000"/>
              </a:lnSpc>
              <a:spcBef>
                <a:spcPts val="0"/>
              </a:spcBef>
            </a:pPr>
            <a:r>
              <a:rPr lang="en-GB" sz="950" dirty="0">
                <a:latin typeface="Arial" panose="020B0604020202020204" pitchFamily="34" charset="0"/>
              </a:rPr>
              <a:t>Factor digestive health benefits into dish development and promote positive gut health by using ingredients that contain minerals, vitamins, herbs, fibre, amino acids, antioxidants, prebiotics and probiotics.   </a:t>
            </a:r>
            <a:endParaRPr lang="en-US" sz="950" dirty="0">
              <a:latin typeface="Arial" panose="020B0604020202020204" pitchFamily="34" charset="0"/>
            </a:endParaRPr>
          </a:p>
        </p:txBody>
      </p:sp>
      <p:sp>
        <p:nvSpPr>
          <p:cNvPr id="5" name="Title 1">
            <a:extLst>
              <a:ext uri="{FF2B5EF4-FFF2-40B4-BE49-F238E27FC236}">
                <a16:creationId xmlns:a16="http://schemas.microsoft.com/office/drawing/2014/main" id="{28F0DD5D-E687-6D04-9609-48683EA436AC}"/>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6" name="TextBox 5">
            <a:extLst>
              <a:ext uri="{FF2B5EF4-FFF2-40B4-BE49-F238E27FC236}">
                <a16:creationId xmlns:a16="http://schemas.microsoft.com/office/drawing/2014/main" id="{E7E0A164-1503-66E5-A191-87A39B72AFD5}"/>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4</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sp>
        <p:nvSpPr>
          <p:cNvPr id="7" name="Rectangle 6">
            <a:extLst>
              <a:ext uri="{FF2B5EF4-FFF2-40B4-BE49-F238E27FC236}">
                <a16:creationId xmlns:a16="http://schemas.microsoft.com/office/drawing/2014/main" id="{0EEC182D-835F-40A6-22B0-D8E474B0C434}"/>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C0EAA8ED-A545-8DD5-CD38-8DA611179955}"/>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INGREDIENTS SELECTED WITH CARE</a:t>
            </a:r>
            <a:endParaRPr lang="en-US" sz="1000" dirty="0">
              <a:latin typeface="Arial" panose="020B0604020202020204" pitchFamily="34" charset="0"/>
            </a:endParaRPr>
          </a:p>
        </p:txBody>
      </p:sp>
      <p:pic>
        <p:nvPicPr>
          <p:cNvPr id="14" name="Picture 13" descr="A picture containing food, plate, indoor, meal&#10;&#10;Description automatically generated">
            <a:extLst>
              <a:ext uri="{FF2B5EF4-FFF2-40B4-BE49-F238E27FC236}">
                <a16:creationId xmlns:a16="http://schemas.microsoft.com/office/drawing/2014/main" id="{2B5DD351-EE0B-0496-8BA5-C47910E518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 t="56894" r="59334" b="404"/>
          <a:stretch/>
        </p:blipFill>
        <p:spPr>
          <a:xfrm>
            <a:off x="4750755" y="709324"/>
            <a:ext cx="1715201" cy="1201977"/>
          </a:xfrm>
          <a:prstGeom prst="round1Rect">
            <a:avLst/>
          </a:prstGeom>
        </p:spPr>
      </p:pic>
      <p:sp>
        <p:nvSpPr>
          <p:cNvPr id="4" name="Oval 3">
            <a:extLst>
              <a:ext uri="{FF2B5EF4-FFF2-40B4-BE49-F238E27FC236}">
                <a16:creationId xmlns:a16="http://schemas.microsoft.com/office/drawing/2014/main" id="{EF5190DB-AB3F-BB99-EBAD-930566ACA25C}"/>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EFD3B22B-56DC-5138-7C14-B6C525DCDE01}"/>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30063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271634" y="2086834"/>
            <a:ext cx="6204919" cy="4210837"/>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GB" sz="950" b="1" dirty="0">
                <a:latin typeface="Arial" panose="020B0604020202020204" pitchFamily="34" charset="0"/>
              </a:rPr>
              <a:t>Offer A Diverse Selection Of Foods</a:t>
            </a:r>
          </a:p>
          <a:p>
            <a:pPr marL="9525" lvl="1" algn="l">
              <a:lnSpc>
                <a:spcPct val="125000"/>
              </a:lnSpc>
              <a:spcBef>
                <a:spcPts val="0"/>
              </a:spcBef>
            </a:pPr>
            <a:r>
              <a:rPr lang="en-GB" sz="950" dirty="0">
                <a:latin typeface="Arial" panose="020B0604020202020204" pitchFamily="34" charset="0"/>
              </a:rPr>
              <a:t>It’s important that every dish is visually appealing, and color plays a key role. Additionally, the vitamins and antioxidants needed for nutrient balance and gut health occur in green, red, yellow, blue, white colours. </a:t>
            </a:r>
            <a:endParaRPr lang="en-US" sz="950" dirty="0">
              <a:latin typeface="Arial" panose="020B0604020202020204" pitchFamily="34" charset="0"/>
            </a:endParaRP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GB" sz="950" b="1" dirty="0">
                <a:latin typeface="Arial" panose="020B0604020202020204" pitchFamily="34" charset="0"/>
              </a:rPr>
              <a:t>Serve More Sustainable Seafood More Often</a:t>
            </a:r>
          </a:p>
          <a:p>
            <a:pPr marL="9525" lvl="1" algn="l">
              <a:lnSpc>
                <a:spcPct val="125000"/>
              </a:lnSpc>
              <a:spcBef>
                <a:spcPts val="0"/>
              </a:spcBef>
            </a:pPr>
            <a:r>
              <a:rPr lang="en-US" sz="950" dirty="0">
                <a:latin typeface="Arial" panose="020B0604020202020204" pitchFamily="34" charset="0"/>
              </a:rPr>
              <a:t>Seafood is important to provide a balanced diet with enhanced nutritional benefits. </a:t>
            </a:r>
            <a:r>
              <a:rPr lang="en-GB" sz="950" dirty="0">
                <a:latin typeface="Arial" panose="020B0604020202020204" pitchFamily="34" charset="0"/>
              </a:rPr>
              <a:t>S</a:t>
            </a:r>
            <a:r>
              <a:rPr lang="en-US" sz="950" dirty="0">
                <a:latin typeface="Arial" panose="020B0604020202020204" pitchFamily="34" charset="0"/>
              </a:rPr>
              <a:t>erving an array of sustainable seafood aligns with our Love of Food menu strategy to increase sustainable seafood in our central menus.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Reimagine Dairy In a Supporting Role</a:t>
            </a:r>
          </a:p>
          <a:p>
            <a:pPr marL="9525" lvl="1" algn="l">
              <a:lnSpc>
                <a:spcPct val="125000"/>
              </a:lnSpc>
              <a:spcBef>
                <a:spcPts val="0"/>
              </a:spcBef>
            </a:pPr>
            <a:r>
              <a:rPr lang="en-US" sz="950" dirty="0">
                <a:latin typeface="Arial" panose="020B0604020202020204" pitchFamily="34" charset="0"/>
              </a:rPr>
              <a:t>Embrace the innovation happening in plant-based dairy and minimize the use of milk and dairy. Use cheese in smaller amounts and minimize the use of butter. Yogurt (without added sugar) is a good choice, as its consumption is associated with healthy weight. </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endParaRPr lang="en-US" sz="950" b="1"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Menu Eggs and Poultry In Moderation</a:t>
            </a:r>
          </a:p>
          <a:p>
            <a:pPr marL="9525" lvl="1" algn="l">
              <a:lnSpc>
                <a:spcPct val="125000"/>
              </a:lnSpc>
              <a:spcBef>
                <a:spcPts val="0"/>
              </a:spcBef>
            </a:pPr>
            <a:r>
              <a:rPr lang="en-US" sz="950" dirty="0">
                <a:latin typeface="Arial" panose="020B0604020202020204" pitchFamily="34" charset="0"/>
              </a:rPr>
              <a:t>Use global and local programs to support plant-based alternatives. Menu chicken and other poultry in moderation, as it is a healthier protein with a far lower environmental footprint than red meat. Avoid or minimize the use of processed poultry products, which are high in sodium, often as a result of sodium pumps and brining. Offer eggs in moderation, as the recommended consumption is an average of one per day. </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Serve Less Red Meat, Less Often</a:t>
            </a:r>
          </a:p>
          <a:p>
            <a:pPr marL="9525" lvl="1" algn="l">
              <a:lnSpc>
                <a:spcPct val="125000"/>
              </a:lnSpc>
              <a:spcBef>
                <a:spcPts val="0"/>
              </a:spcBef>
            </a:pPr>
            <a:r>
              <a:rPr lang="en-US" sz="950" dirty="0">
                <a:latin typeface="Arial" panose="020B0604020202020204" pitchFamily="34" charset="0"/>
              </a:rPr>
              <a:t>Rethink how you use meat and feature it as a support to healthier plant-based choices. Experiment with meat as a condiment, limiting processed meats and focus on alternative sources of protein.  </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Feature Whole Grains, Legumes, Vegetables and Fruits </a:t>
            </a:r>
          </a:p>
          <a:p>
            <a:pPr marL="9525" lvl="1" algn="l">
              <a:lnSpc>
                <a:spcPct val="125000"/>
              </a:lnSpc>
              <a:spcBef>
                <a:spcPts val="0"/>
              </a:spcBef>
            </a:pPr>
            <a:r>
              <a:rPr lang="en-US" sz="950" dirty="0">
                <a:latin typeface="Arial" panose="020B0604020202020204" pitchFamily="34" charset="0"/>
              </a:rPr>
              <a:t>Your menu design should be plant-forward centric and allow whole grains, legumes, vegetables and fruits be the stars.  </a:t>
            </a:r>
          </a:p>
        </p:txBody>
      </p:sp>
      <p:sp>
        <p:nvSpPr>
          <p:cNvPr id="2" name="Oval 1">
            <a:extLst>
              <a:ext uri="{FF2B5EF4-FFF2-40B4-BE49-F238E27FC236}">
                <a16:creationId xmlns:a16="http://schemas.microsoft.com/office/drawing/2014/main" id="{70C5EC20-3E5C-A584-BAC9-B5DDA0586BC2}"/>
              </a:ext>
            </a:extLst>
          </p:cNvPr>
          <p:cNvSpPr/>
          <p:nvPr/>
        </p:nvSpPr>
        <p:spPr>
          <a:xfrm>
            <a:off x="13441232" y="2128785"/>
            <a:ext cx="151002" cy="151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72E2BA09-1824-575B-2035-8C8FF5193105}"/>
              </a:ext>
            </a:extLst>
          </p:cNvPr>
          <p:cNvSpPr/>
          <p:nvPr/>
        </p:nvSpPr>
        <p:spPr>
          <a:xfrm>
            <a:off x="13211732" y="2128785"/>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F75DDB2F-6762-4BB5-B5B4-06812537FF51}"/>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11" name="Rectangle 10">
            <a:extLst>
              <a:ext uri="{FF2B5EF4-FFF2-40B4-BE49-F238E27FC236}">
                <a16:creationId xmlns:a16="http://schemas.microsoft.com/office/drawing/2014/main" id="{A7302EA9-F3FB-8954-C305-C901DD9A6C54}"/>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ingle Corner Rectangle 11">
            <a:extLst>
              <a:ext uri="{FF2B5EF4-FFF2-40B4-BE49-F238E27FC236}">
                <a16:creationId xmlns:a16="http://schemas.microsoft.com/office/drawing/2014/main" id="{C603CAB0-687C-FCDE-F02A-05A877FB266E}"/>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21AB6280-32C5-614D-F323-3B28DA4F89A9}"/>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MENU DESIGN</a:t>
            </a:r>
            <a:endParaRPr lang="en-US" sz="1000" dirty="0">
              <a:latin typeface="Arial" panose="020B0604020202020204" pitchFamily="34" charset="0"/>
            </a:endParaRPr>
          </a:p>
        </p:txBody>
      </p:sp>
      <p:sp>
        <p:nvSpPr>
          <p:cNvPr id="16" name="TextBox 15">
            <a:extLst>
              <a:ext uri="{FF2B5EF4-FFF2-40B4-BE49-F238E27FC236}">
                <a16:creationId xmlns:a16="http://schemas.microsoft.com/office/drawing/2014/main" id="{415EB2FA-019B-72C2-EEE3-B48AC5FAAB8D}"/>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5</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8" name="Picture 17" descr="A picture containing different, variety&#10;&#10;Description automatically generated">
            <a:extLst>
              <a:ext uri="{FF2B5EF4-FFF2-40B4-BE49-F238E27FC236}">
                <a16:creationId xmlns:a16="http://schemas.microsoft.com/office/drawing/2014/main" id="{4B8E5735-CB54-97D7-52CA-7B0630A052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496" t="59989" b="1"/>
          <a:stretch/>
        </p:blipFill>
        <p:spPr>
          <a:xfrm>
            <a:off x="4928908" y="709324"/>
            <a:ext cx="1679218" cy="1194276"/>
          </a:xfrm>
          <a:prstGeom prst="round1Rect">
            <a:avLst/>
          </a:prstGeom>
        </p:spPr>
      </p:pic>
      <p:sp>
        <p:nvSpPr>
          <p:cNvPr id="4" name="Oval 3">
            <a:extLst>
              <a:ext uri="{FF2B5EF4-FFF2-40B4-BE49-F238E27FC236}">
                <a16:creationId xmlns:a16="http://schemas.microsoft.com/office/drawing/2014/main" id="{B58EB2DB-11E5-3A5C-5564-6D10BBDAFB03}"/>
              </a:ext>
            </a:extLst>
          </p:cNvPr>
          <p:cNvSpPr/>
          <p:nvPr/>
        </p:nvSpPr>
        <p:spPr>
          <a:xfrm>
            <a:off x="6467131" y="6541926"/>
            <a:ext cx="151002" cy="1510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Oval 4">
            <a:extLst>
              <a:ext uri="{FF2B5EF4-FFF2-40B4-BE49-F238E27FC236}">
                <a16:creationId xmlns:a16="http://schemas.microsoft.com/office/drawing/2014/main" id="{FC479944-B0E1-A467-AC37-DA3C77843168}"/>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13077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445931" y="2136571"/>
            <a:ext cx="3734183" cy="59287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US" sz="1100" dirty="0">
                <a:latin typeface="Arial" panose="020B0604020202020204" pitchFamily="34" charset="0"/>
              </a:rPr>
              <a:t>Offer Predominantly Plant-Based Ethnic Cuisines Ensure all dishes are aligned to consumer insights and that they respect the authentic flavors and techniques. </a:t>
            </a:r>
          </a:p>
        </p:txBody>
      </p:sp>
      <p:sp>
        <p:nvSpPr>
          <p:cNvPr id="2" name="Oval 1">
            <a:extLst>
              <a:ext uri="{FF2B5EF4-FFF2-40B4-BE49-F238E27FC236}">
                <a16:creationId xmlns:a16="http://schemas.microsoft.com/office/drawing/2014/main" id="{70C5EC20-3E5C-A584-BAC9-B5DDA0586BC2}"/>
              </a:ext>
            </a:extLst>
          </p:cNvPr>
          <p:cNvSpPr/>
          <p:nvPr/>
        </p:nvSpPr>
        <p:spPr>
          <a:xfrm>
            <a:off x="9529250" y="260449"/>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72E2BA09-1824-575B-2035-8C8FF5193105}"/>
              </a:ext>
            </a:extLst>
          </p:cNvPr>
          <p:cNvSpPr/>
          <p:nvPr/>
        </p:nvSpPr>
        <p:spPr>
          <a:xfrm>
            <a:off x="9299750" y="260449"/>
            <a:ext cx="151002" cy="1510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D948E52-0E4C-D795-6138-E48E655AC32D}"/>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9" name="Rectangle 8">
            <a:extLst>
              <a:ext uri="{FF2B5EF4-FFF2-40B4-BE49-F238E27FC236}">
                <a16:creationId xmlns:a16="http://schemas.microsoft.com/office/drawing/2014/main" id="{792CB1A7-F94F-5452-62FB-8C9B9CA46F90}"/>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482AEE18-300D-FD96-D2F5-765DBD6F1F48}"/>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MENU DESIGN</a:t>
            </a:r>
            <a:endParaRPr lang="en-US" sz="1000" dirty="0">
              <a:latin typeface="Arial" panose="020B0604020202020204" pitchFamily="34" charset="0"/>
            </a:endParaRPr>
          </a:p>
        </p:txBody>
      </p:sp>
      <p:sp>
        <p:nvSpPr>
          <p:cNvPr id="12" name="TextBox 11">
            <a:extLst>
              <a:ext uri="{FF2B5EF4-FFF2-40B4-BE49-F238E27FC236}">
                <a16:creationId xmlns:a16="http://schemas.microsoft.com/office/drawing/2014/main" id="{3C9E0254-3AC2-C8F6-2905-EDB2C76870FE}"/>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6</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sp>
        <p:nvSpPr>
          <p:cNvPr id="13" name="Subtitle 2">
            <a:extLst>
              <a:ext uri="{FF2B5EF4-FFF2-40B4-BE49-F238E27FC236}">
                <a16:creationId xmlns:a16="http://schemas.microsoft.com/office/drawing/2014/main" id="{A47E6AFC-CC1E-C5CB-B838-56D2E5E27B30}"/>
              </a:ext>
            </a:extLst>
          </p:cNvPr>
          <p:cNvSpPr txBox="1">
            <a:spLocks/>
          </p:cNvSpPr>
          <p:nvPr/>
        </p:nvSpPr>
        <p:spPr>
          <a:xfrm>
            <a:off x="445931" y="3028580"/>
            <a:ext cx="3734183" cy="3188846"/>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GB" sz="950" b="1" dirty="0">
                <a:latin typeface="Arial" panose="020B0604020202020204" pitchFamily="34" charset="0"/>
              </a:rPr>
              <a:t>Increase Allergen-friendly And Diet-Specific Options </a:t>
            </a:r>
          </a:p>
          <a:p>
            <a:pPr marL="9525" lvl="1" algn="l">
              <a:lnSpc>
                <a:spcPct val="125000"/>
              </a:lnSpc>
              <a:spcBef>
                <a:spcPts val="0"/>
              </a:spcBef>
            </a:pPr>
            <a:r>
              <a:rPr lang="en-US" sz="950" dirty="0">
                <a:latin typeface="Arial" panose="020B0604020202020204" pitchFamily="34" charset="0"/>
              </a:rPr>
              <a:t>There is a growing consumer and market demand, so be sure to offer several choices.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Ensure Functional Options Are Available Across All Dayparts</a:t>
            </a:r>
          </a:p>
          <a:p>
            <a:pPr marL="9525" lvl="1" algn="l">
              <a:lnSpc>
                <a:spcPct val="125000"/>
              </a:lnSpc>
              <a:spcBef>
                <a:spcPts val="0"/>
              </a:spcBef>
            </a:pPr>
            <a:r>
              <a:rPr lang="en-US" sz="950" dirty="0">
                <a:latin typeface="Arial" panose="020B0604020202020204" pitchFamily="34" charset="0"/>
              </a:rPr>
              <a:t>Although some indulgences may be high in nutrients like carbohydrates and fat, they do bring comfort and recovery benefits to our guests. Just be sure to offer calorie quality over quantity.</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Build Menus Aligned To Sodexo’s Love Of Food Menu Strategy Targets </a:t>
            </a:r>
          </a:p>
          <a:p>
            <a:pPr marL="9525" lvl="1" algn="l">
              <a:lnSpc>
                <a:spcPct val="125000"/>
              </a:lnSpc>
              <a:spcBef>
                <a:spcPts val="0"/>
              </a:spcBef>
            </a:pPr>
            <a:r>
              <a:rPr lang="en-US" sz="950" dirty="0">
                <a:latin typeface="Arial" panose="020B0604020202020204" pitchFamily="34" charset="0"/>
              </a:rPr>
              <a:t>Incorporate dishes that support a healthy and nutritious diet and align to Sodexo’s menu strategy and targets around nutrition, health and wellness, responsible sourcing, sustainable seafood  and plant-based/plant forward offerings. </a:t>
            </a:r>
          </a:p>
        </p:txBody>
      </p:sp>
      <p:pic>
        <p:nvPicPr>
          <p:cNvPr id="15" name="Picture 14" descr="A bowl of salad with a spoon&#10;&#10;Description automatically generated with low confidence">
            <a:extLst>
              <a:ext uri="{FF2B5EF4-FFF2-40B4-BE49-F238E27FC236}">
                <a16:creationId xmlns:a16="http://schemas.microsoft.com/office/drawing/2014/main" id="{D5D98113-40F2-CCF3-2C99-EB739AA119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81" t="19474" r="13729" b="40570"/>
          <a:stretch/>
        </p:blipFill>
        <p:spPr>
          <a:xfrm rot="5400000" flipH="1">
            <a:off x="2580966" y="2436393"/>
            <a:ext cx="5691476" cy="2237337"/>
          </a:xfrm>
          <a:prstGeom prst="round1Rect">
            <a:avLst/>
          </a:prstGeom>
        </p:spPr>
      </p:pic>
      <p:sp>
        <p:nvSpPr>
          <p:cNvPr id="4" name="Oval 3">
            <a:extLst>
              <a:ext uri="{FF2B5EF4-FFF2-40B4-BE49-F238E27FC236}">
                <a16:creationId xmlns:a16="http://schemas.microsoft.com/office/drawing/2014/main" id="{28F90E9F-6BA0-A54F-45E5-0C568D6D8B3F}"/>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Oval 4">
            <a:extLst>
              <a:ext uri="{FF2B5EF4-FFF2-40B4-BE49-F238E27FC236}">
                <a16:creationId xmlns:a16="http://schemas.microsoft.com/office/drawing/2014/main" id="{F815EAD1-2A02-5DFA-F8ED-05DB13525307}"/>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31487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67820"/>
            <a:ext cx="2739794" cy="37210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lnSpc>
                <a:spcPct val="125000"/>
              </a:lnSpc>
              <a:spcBef>
                <a:spcPts val="0"/>
              </a:spcBef>
            </a:pPr>
            <a:r>
              <a:rPr lang="en-GB" sz="950" b="1" dirty="0">
                <a:latin typeface="Arial" panose="020B0604020202020204" pitchFamily="34" charset="0"/>
              </a:rPr>
              <a:t>Quantify Appropriate Portion Sizes Guided By Local Health Recommendations</a:t>
            </a:r>
          </a:p>
          <a:p>
            <a:pPr marL="0" lvl="1" algn="l">
              <a:lnSpc>
                <a:spcPct val="125000"/>
              </a:lnSpc>
              <a:spcBef>
                <a:spcPts val="0"/>
              </a:spcBef>
            </a:pPr>
            <a:r>
              <a:rPr lang="en-GB" sz="950" dirty="0">
                <a:latin typeface="Arial" panose="020B0604020202020204" pitchFamily="34" charset="0"/>
              </a:rPr>
              <a:t>Healthy is defined by an individual’s consumption requirement against output. For a sedentary person working in an admin role, foods like fried chicken that are high-calorie in fat and sugar) is not the best choice for lunch. But when served in a reduced size, it’s good to pair with a cold grain salad. </a:t>
            </a:r>
            <a:r>
              <a:rPr lang="en-US" sz="950" dirty="0">
                <a:latin typeface="Arial" panose="020B0604020202020204" pitchFamily="34" charset="0"/>
              </a:rPr>
              <a:t>Sometimes a little indulgence satisfies the mind and the body. One of the biggest steps we can take to reverse obesity trends and its chronic disease impact is by moderating portion size . Reducing portions back down from oversized to nutritionally appropriate is not only the right thing to do for nutrition, health and wellness, it also supports food cost savings and guest satisfaction. Put your guests’ needs first by being flexible with how each you design each dish.</a:t>
            </a:r>
          </a:p>
        </p:txBody>
      </p:sp>
      <p:sp>
        <p:nvSpPr>
          <p:cNvPr id="4" name="Title 1">
            <a:extLst>
              <a:ext uri="{FF2B5EF4-FFF2-40B4-BE49-F238E27FC236}">
                <a16:creationId xmlns:a16="http://schemas.microsoft.com/office/drawing/2014/main" id="{28661C6F-0CEA-1529-5200-1CE5EC964CE9}"/>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6" name="Rectangle 5">
            <a:extLst>
              <a:ext uri="{FF2B5EF4-FFF2-40B4-BE49-F238E27FC236}">
                <a16:creationId xmlns:a16="http://schemas.microsoft.com/office/drawing/2014/main" id="{0FE36E27-B71F-A05B-919A-645F00247B08}"/>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3225DBE4-0584-42B2-7D1B-9235FCDE22AB}"/>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DISH DESIGN</a:t>
            </a:r>
            <a:endParaRPr lang="en-US" sz="1000" dirty="0">
              <a:latin typeface="Arial" panose="020B0604020202020204" pitchFamily="34" charset="0"/>
            </a:endParaRPr>
          </a:p>
        </p:txBody>
      </p:sp>
      <p:sp>
        <p:nvSpPr>
          <p:cNvPr id="10" name="Subtitle 2">
            <a:extLst>
              <a:ext uri="{FF2B5EF4-FFF2-40B4-BE49-F238E27FC236}">
                <a16:creationId xmlns:a16="http://schemas.microsoft.com/office/drawing/2014/main" id="{BEAAB256-93BD-1801-97AA-9DED20C7A0A5}"/>
              </a:ext>
            </a:extLst>
          </p:cNvPr>
          <p:cNvSpPr txBox="1">
            <a:spLocks/>
          </p:cNvSpPr>
          <p:nvPr/>
        </p:nvSpPr>
        <p:spPr>
          <a:xfrm>
            <a:off x="3358486" y="2067820"/>
            <a:ext cx="3169508" cy="1837287"/>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lnSpc>
                <a:spcPct val="125000"/>
              </a:lnSpc>
              <a:spcBef>
                <a:spcPts val="0"/>
              </a:spcBef>
            </a:pPr>
            <a:r>
              <a:rPr lang="en-GB" sz="950" b="1" dirty="0">
                <a:latin typeface="Arial" panose="020B0604020202020204" pitchFamily="34" charset="0"/>
              </a:rPr>
              <a:t>Understand Complete Protein Combinations That Are Plant-based</a:t>
            </a:r>
            <a:endParaRPr lang="en-US" sz="950" b="1" dirty="0">
              <a:latin typeface="Arial" panose="020B0604020202020204" pitchFamily="34" charset="0"/>
            </a:endParaRPr>
          </a:p>
          <a:p>
            <a:pPr marL="0" lvl="1" algn="l">
              <a:lnSpc>
                <a:spcPct val="125000"/>
              </a:lnSpc>
              <a:spcBef>
                <a:spcPts val="0"/>
              </a:spcBef>
            </a:pPr>
            <a:r>
              <a:rPr lang="en-US" sz="950" dirty="0">
                <a:latin typeface="Arial" panose="020B0604020202020204" pitchFamily="34" charset="0"/>
              </a:rPr>
              <a:t>Most plant-based foods are single, incomplete proteins. Nearly all are low in one or more of the essential amino acids one’s body needs to thrive. However, being incomplete doesn't mean that  plant-based foods are low in protein. A combination of different protein sources will ultimately ensure one  gets an ample supply of all the amino acids needed every day. Example combinations are: </a:t>
            </a:r>
          </a:p>
        </p:txBody>
      </p:sp>
      <p:sp>
        <p:nvSpPr>
          <p:cNvPr id="11" name="Subtitle 2">
            <a:extLst>
              <a:ext uri="{FF2B5EF4-FFF2-40B4-BE49-F238E27FC236}">
                <a16:creationId xmlns:a16="http://schemas.microsoft.com/office/drawing/2014/main" id="{2A881F5D-45DF-2D11-DA63-B04D83DD94FC}"/>
              </a:ext>
            </a:extLst>
          </p:cNvPr>
          <p:cNvSpPr txBox="1">
            <a:spLocks/>
          </p:cNvSpPr>
          <p:nvPr/>
        </p:nvSpPr>
        <p:spPr>
          <a:xfrm>
            <a:off x="3358486" y="6052821"/>
            <a:ext cx="3289821" cy="651142"/>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lnSpc>
                <a:spcPct val="125000"/>
              </a:lnSpc>
              <a:spcBef>
                <a:spcPts val="0"/>
              </a:spcBef>
            </a:pPr>
            <a:r>
              <a:rPr lang="en-US" sz="950" dirty="0">
                <a:latin typeface="Arial" panose="020B0604020202020204" pitchFamily="34" charset="0"/>
              </a:rPr>
              <a:t>Some single instances are a complete protein, such as soy (tempeh, tofu or edamame), chia, quinoa, hemp seeds and amaranth.</a:t>
            </a:r>
          </a:p>
        </p:txBody>
      </p:sp>
      <p:sp>
        <p:nvSpPr>
          <p:cNvPr id="12" name="Subtitle 2">
            <a:extLst>
              <a:ext uri="{FF2B5EF4-FFF2-40B4-BE49-F238E27FC236}">
                <a16:creationId xmlns:a16="http://schemas.microsoft.com/office/drawing/2014/main" id="{B266DBB9-C104-8E4C-8E31-A7588C06BB2D}"/>
              </a:ext>
            </a:extLst>
          </p:cNvPr>
          <p:cNvSpPr txBox="1">
            <a:spLocks/>
          </p:cNvSpPr>
          <p:nvPr/>
        </p:nvSpPr>
        <p:spPr>
          <a:xfrm>
            <a:off x="3358486" y="3982563"/>
            <a:ext cx="1681407" cy="826634"/>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2" algn="l">
              <a:lnSpc>
                <a:spcPct val="125000"/>
              </a:lnSpc>
              <a:spcBef>
                <a:spcPts val="0"/>
              </a:spcBef>
            </a:pPr>
            <a:r>
              <a:rPr lang="en-US" sz="950" b="1" u="sng" dirty="0">
                <a:latin typeface="Arial" panose="020B0604020202020204" pitchFamily="34" charset="0"/>
              </a:rPr>
              <a:t>Grains and legumes</a:t>
            </a:r>
          </a:p>
          <a:p>
            <a:pPr marL="0" lvl="2" algn="l">
              <a:lnSpc>
                <a:spcPct val="125000"/>
              </a:lnSpc>
              <a:spcBef>
                <a:spcPts val="0"/>
              </a:spcBef>
            </a:pPr>
            <a:r>
              <a:rPr lang="en-US" sz="950" dirty="0">
                <a:latin typeface="Arial" panose="020B0604020202020204" pitchFamily="34" charset="0"/>
              </a:rPr>
              <a:t>Rice and beans</a:t>
            </a:r>
          </a:p>
          <a:p>
            <a:pPr marL="0" lvl="2" algn="l">
              <a:lnSpc>
                <a:spcPct val="125000"/>
              </a:lnSpc>
              <a:spcBef>
                <a:spcPts val="0"/>
              </a:spcBef>
            </a:pPr>
            <a:r>
              <a:rPr lang="en-US" sz="950" dirty="0">
                <a:latin typeface="Arial" panose="020B0604020202020204" pitchFamily="34" charset="0"/>
              </a:rPr>
              <a:t>Brazilian-style black </a:t>
            </a:r>
          </a:p>
          <a:p>
            <a:pPr marL="0" lvl="2" algn="l">
              <a:lnSpc>
                <a:spcPct val="125000"/>
              </a:lnSpc>
              <a:spcBef>
                <a:spcPts val="0"/>
              </a:spcBef>
            </a:pPr>
            <a:r>
              <a:rPr lang="en-US" sz="950" dirty="0">
                <a:latin typeface="Arial" panose="020B0604020202020204" pitchFamily="34" charset="0"/>
              </a:rPr>
              <a:t>beans with rice</a:t>
            </a:r>
          </a:p>
          <a:p>
            <a:pPr marL="0" lvl="2" algn="l">
              <a:lnSpc>
                <a:spcPct val="125000"/>
              </a:lnSpc>
              <a:spcBef>
                <a:spcPts val="0"/>
              </a:spcBef>
            </a:pPr>
            <a:r>
              <a:rPr lang="en-US" sz="950" dirty="0">
                <a:latin typeface="Arial" panose="020B0604020202020204" pitchFamily="34" charset="0"/>
              </a:rPr>
              <a:t>Mexican burrito</a:t>
            </a:r>
          </a:p>
        </p:txBody>
      </p:sp>
      <p:sp>
        <p:nvSpPr>
          <p:cNvPr id="13" name="Subtitle 2">
            <a:extLst>
              <a:ext uri="{FF2B5EF4-FFF2-40B4-BE49-F238E27FC236}">
                <a16:creationId xmlns:a16="http://schemas.microsoft.com/office/drawing/2014/main" id="{7A424B31-F33D-B72E-7469-448EA219D76A}"/>
              </a:ext>
            </a:extLst>
          </p:cNvPr>
          <p:cNvSpPr txBox="1">
            <a:spLocks/>
          </p:cNvSpPr>
          <p:nvPr/>
        </p:nvSpPr>
        <p:spPr>
          <a:xfrm>
            <a:off x="5131903" y="3982563"/>
            <a:ext cx="1866521" cy="438184"/>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2" algn="l">
              <a:lnSpc>
                <a:spcPct val="125000"/>
              </a:lnSpc>
              <a:spcBef>
                <a:spcPts val="0"/>
              </a:spcBef>
            </a:pPr>
            <a:r>
              <a:rPr lang="en-US" sz="950" b="1" u="sng" dirty="0">
                <a:latin typeface="Arial" panose="020B0604020202020204" pitchFamily="34" charset="0"/>
              </a:rPr>
              <a:t>Pasta with peas</a:t>
            </a:r>
          </a:p>
          <a:p>
            <a:pPr marL="0" lvl="2" algn="l">
              <a:lnSpc>
                <a:spcPct val="125000"/>
              </a:lnSpc>
              <a:spcBef>
                <a:spcPts val="0"/>
              </a:spcBef>
            </a:pPr>
            <a:r>
              <a:rPr lang="en-US" sz="950" dirty="0">
                <a:latin typeface="Arial" panose="020B0604020202020204" pitchFamily="34" charset="0"/>
              </a:rPr>
              <a:t>Spaghetti with pea pesto</a:t>
            </a:r>
          </a:p>
        </p:txBody>
      </p:sp>
      <p:sp>
        <p:nvSpPr>
          <p:cNvPr id="14" name="Subtitle 2">
            <a:extLst>
              <a:ext uri="{FF2B5EF4-FFF2-40B4-BE49-F238E27FC236}">
                <a16:creationId xmlns:a16="http://schemas.microsoft.com/office/drawing/2014/main" id="{58A67B41-4C64-625F-929F-1A559474E2B5}"/>
              </a:ext>
            </a:extLst>
          </p:cNvPr>
          <p:cNvSpPr txBox="1">
            <a:spLocks/>
          </p:cNvSpPr>
          <p:nvPr/>
        </p:nvSpPr>
        <p:spPr>
          <a:xfrm>
            <a:off x="3358486" y="5013843"/>
            <a:ext cx="1471289" cy="651142"/>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2" algn="l">
              <a:lnSpc>
                <a:spcPct val="125000"/>
              </a:lnSpc>
              <a:spcBef>
                <a:spcPts val="0"/>
              </a:spcBef>
            </a:pPr>
            <a:r>
              <a:rPr lang="en-US" sz="950" b="1" u="sng" dirty="0">
                <a:latin typeface="Arial" panose="020B0604020202020204" pitchFamily="34" charset="0"/>
              </a:rPr>
              <a:t>Whole wheat bread and a nut spread </a:t>
            </a:r>
          </a:p>
          <a:p>
            <a:pPr marL="0" lvl="2" algn="l">
              <a:lnSpc>
                <a:spcPct val="125000"/>
              </a:lnSpc>
              <a:spcBef>
                <a:spcPts val="0"/>
              </a:spcBef>
            </a:pPr>
            <a:r>
              <a:rPr lang="en-US" sz="950" dirty="0">
                <a:latin typeface="Arial" panose="020B0604020202020204" pitchFamily="34" charset="0"/>
              </a:rPr>
              <a:t>Peanut butter sandwich</a:t>
            </a:r>
          </a:p>
        </p:txBody>
      </p:sp>
      <p:sp>
        <p:nvSpPr>
          <p:cNvPr id="15" name="Subtitle 2">
            <a:extLst>
              <a:ext uri="{FF2B5EF4-FFF2-40B4-BE49-F238E27FC236}">
                <a16:creationId xmlns:a16="http://schemas.microsoft.com/office/drawing/2014/main" id="{464D50AC-2A38-4E48-C879-085EA791F6D0}"/>
              </a:ext>
            </a:extLst>
          </p:cNvPr>
          <p:cNvSpPr txBox="1">
            <a:spLocks/>
          </p:cNvSpPr>
          <p:nvPr/>
        </p:nvSpPr>
        <p:spPr>
          <a:xfrm>
            <a:off x="5131903" y="5013843"/>
            <a:ext cx="1667657" cy="1081016"/>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2" algn="l">
              <a:lnSpc>
                <a:spcPct val="125000"/>
              </a:lnSpc>
              <a:spcBef>
                <a:spcPts val="0"/>
              </a:spcBef>
            </a:pPr>
            <a:r>
              <a:rPr lang="en-US" sz="950" b="1" u="sng" dirty="0">
                <a:latin typeface="Arial" panose="020B0604020202020204" pitchFamily="34" charset="0"/>
              </a:rPr>
              <a:t>Nuts or seeds with legumes </a:t>
            </a:r>
          </a:p>
          <a:p>
            <a:pPr marL="0" lvl="2" algn="l">
              <a:lnSpc>
                <a:spcPct val="125000"/>
              </a:lnSpc>
              <a:spcBef>
                <a:spcPts val="0"/>
              </a:spcBef>
            </a:pPr>
            <a:r>
              <a:rPr lang="en-US" sz="950" dirty="0">
                <a:latin typeface="Arial" panose="020B0604020202020204" pitchFamily="34" charset="0"/>
              </a:rPr>
              <a:t>Chickpeas and tahini </a:t>
            </a:r>
          </a:p>
          <a:p>
            <a:pPr marL="0" lvl="2" algn="l">
              <a:lnSpc>
                <a:spcPct val="125000"/>
              </a:lnSpc>
              <a:spcBef>
                <a:spcPts val="0"/>
              </a:spcBef>
            </a:pPr>
            <a:r>
              <a:rPr lang="en-US" sz="950" dirty="0">
                <a:latin typeface="Arial" panose="020B0604020202020204" pitchFamily="34" charset="0"/>
              </a:rPr>
              <a:t>Hummus</a:t>
            </a:r>
          </a:p>
          <a:p>
            <a:pPr marL="0" lvl="2" algn="l">
              <a:lnSpc>
                <a:spcPct val="125000"/>
              </a:lnSpc>
              <a:spcBef>
                <a:spcPts val="0"/>
              </a:spcBef>
            </a:pPr>
            <a:r>
              <a:rPr lang="en-US" sz="950" dirty="0">
                <a:latin typeface="Arial" panose="020B0604020202020204" pitchFamily="34" charset="0"/>
              </a:rPr>
              <a:t>Lentils and almonds</a:t>
            </a:r>
          </a:p>
        </p:txBody>
      </p:sp>
      <p:sp>
        <p:nvSpPr>
          <p:cNvPr id="16" name="TextBox 15">
            <a:extLst>
              <a:ext uri="{FF2B5EF4-FFF2-40B4-BE49-F238E27FC236}">
                <a16:creationId xmlns:a16="http://schemas.microsoft.com/office/drawing/2014/main" id="{DC164BFD-F435-F6EB-A8BB-D13971564177}"/>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7</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22" name="Picture 21" descr="A picture containing food, plate, table, bowl&#10;&#10;Description automatically generated">
            <a:extLst>
              <a:ext uri="{FF2B5EF4-FFF2-40B4-BE49-F238E27FC236}">
                <a16:creationId xmlns:a16="http://schemas.microsoft.com/office/drawing/2014/main" id="{5B451146-5784-0999-A020-04F07B6C82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47" r="29829" b="28282"/>
          <a:stretch/>
        </p:blipFill>
        <p:spPr>
          <a:xfrm>
            <a:off x="4755085" y="709324"/>
            <a:ext cx="1806191" cy="1201977"/>
          </a:xfrm>
          <a:prstGeom prst="round1Rect">
            <a:avLst/>
          </a:prstGeom>
        </p:spPr>
      </p:pic>
      <p:sp>
        <p:nvSpPr>
          <p:cNvPr id="7" name="Oval 6">
            <a:extLst>
              <a:ext uri="{FF2B5EF4-FFF2-40B4-BE49-F238E27FC236}">
                <a16:creationId xmlns:a16="http://schemas.microsoft.com/office/drawing/2014/main" id="{06205AA9-F731-D304-AD86-550AFA8F15C9}"/>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Oval 16">
            <a:extLst>
              <a:ext uri="{FF2B5EF4-FFF2-40B4-BE49-F238E27FC236}">
                <a16:creationId xmlns:a16="http://schemas.microsoft.com/office/drawing/2014/main" id="{E5102A21-7964-7C68-E762-5E93472FD543}"/>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08172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67820"/>
            <a:ext cx="6271967" cy="4425053"/>
          </a:xfrm>
          <a:prstGeom prst="rect">
            <a:avLst/>
          </a:prstGeom>
        </p:spPr>
        <p:txBody>
          <a:bodyPr vert="horz" lIns="91440" tIns="45720" rIns="91440" bIns="45720" numCol="2"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lnSpc>
                <a:spcPct val="125000"/>
              </a:lnSpc>
              <a:spcBef>
                <a:spcPts val="0"/>
              </a:spcBef>
            </a:pPr>
            <a:r>
              <a:rPr lang="en-GB" sz="950" b="1" dirty="0">
                <a:latin typeface="Arial" panose="020B0604020202020204" pitchFamily="34" charset="0"/>
              </a:rPr>
              <a:t>Lead with Impactful Dish Messaging</a:t>
            </a:r>
          </a:p>
          <a:p>
            <a:pPr marL="0" lvl="1" algn="l">
              <a:lnSpc>
                <a:spcPct val="125000"/>
              </a:lnSpc>
              <a:spcBef>
                <a:spcPts val="0"/>
              </a:spcBef>
            </a:pPr>
            <a:r>
              <a:rPr lang="en-US" sz="950" dirty="0">
                <a:latin typeface="Arial" panose="020B0604020202020204" pitchFamily="34" charset="0"/>
              </a:rPr>
              <a:t>The best way to convince people to make a particular food choice in a matter of seconds is to make an emotional connection. Use a NOUN (such as the country/city) or an ACTIONABLE word (rustic, earthy, smokey, wood-like, sawdust, burnt, etc.) will trigger a guest’s memory and desire. A story is a verb, so highlight the main points of the food story with a impactful words and phrases. Matching the dish’s story to a guest need, such as wanting a healthy lifestyle is very effective.</a:t>
            </a:r>
          </a:p>
          <a:p>
            <a:pPr marL="0" lvl="1" algn="l">
              <a:lnSpc>
                <a:spcPct val="125000"/>
              </a:lnSpc>
              <a:spcBef>
                <a:spcPts val="0"/>
              </a:spcBef>
            </a:pPr>
            <a:endParaRPr lang="en-US" sz="950" dirty="0">
              <a:latin typeface="Arial" panose="020B0604020202020204" pitchFamily="34" charset="0"/>
            </a:endParaRPr>
          </a:p>
          <a:p>
            <a:pPr marL="0" lvl="1" algn="l">
              <a:lnSpc>
                <a:spcPct val="125000"/>
              </a:lnSpc>
              <a:spcBef>
                <a:spcPts val="0"/>
              </a:spcBef>
            </a:pPr>
            <a:r>
              <a:rPr lang="en-GB" sz="950" b="1" dirty="0">
                <a:latin typeface="Arial" panose="020B0604020202020204" pitchFamily="34" charset="0"/>
              </a:rPr>
              <a:t>Move Plants to the </a:t>
            </a:r>
            <a:r>
              <a:rPr lang="en-GB" sz="950" b="1" dirty="0" err="1">
                <a:latin typeface="Arial" panose="020B0604020202020204" pitchFamily="34" charset="0"/>
              </a:rPr>
              <a:t>Center</a:t>
            </a:r>
            <a:r>
              <a:rPr lang="en-GB" sz="950" b="1" dirty="0">
                <a:latin typeface="Arial" panose="020B0604020202020204" pitchFamily="34" charset="0"/>
              </a:rPr>
              <a:t> of the Plate</a:t>
            </a:r>
          </a:p>
          <a:p>
            <a:pPr marL="0" lvl="1" algn="l">
              <a:lnSpc>
                <a:spcPct val="125000"/>
              </a:lnSpc>
              <a:spcBef>
                <a:spcPts val="0"/>
              </a:spcBef>
            </a:pPr>
            <a:r>
              <a:rPr lang="en-GB" sz="950" dirty="0">
                <a:latin typeface="Arial" panose="020B0604020202020204" pitchFamily="34" charset="0"/>
              </a:rPr>
              <a:t>Promote plant-forward/plant-based dishes to be the majority of the plate. </a:t>
            </a:r>
            <a:r>
              <a:rPr lang="en-US" sz="950" dirty="0">
                <a:latin typeface="Arial" panose="020B0604020202020204" pitchFamily="34" charset="0"/>
              </a:rPr>
              <a:t>Produce is naturally full of flavor – sweet, salty, sour, bitter and umami. There is an abundance of ingredients to broaden our recipes’ primary flavor profiles.</a:t>
            </a:r>
          </a:p>
          <a:p>
            <a:pPr marL="0" lvl="1" algn="l">
              <a:lnSpc>
                <a:spcPct val="125000"/>
              </a:lnSpc>
              <a:spcBef>
                <a:spcPts val="0"/>
              </a:spcBef>
            </a:pPr>
            <a:endParaRPr lang="en-US" sz="950" dirty="0">
              <a:latin typeface="Arial" panose="020B0604020202020204" pitchFamily="34" charset="0"/>
            </a:endParaRPr>
          </a:p>
          <a:p>
            <a:pPr marL="0" lvl="1" algn="l">
              <a:lnSpc>
                <a:spcPct val="125000"/>
              </a:lnSpc>
              <a:spcBef>
                <a:spcPts val="0"/>
              </a:spcBef>
            </a:pPr>
            <a:r>
              <a:rPr lang="en-GB" sz="950" b="1" dirty="0">
                <a:latin typeface="Arial" panose="020B0604020202020204" pitchFamily="34" charset="0"/>
              </a:rPr>
              <a:t>Flip All-Time </a:t>
            </a:r>
            <a:r>
              <a:rPr lang="en-GB" sz="950" b="1" dirty="0" err="1">
                <a:latin typeface="Arial" panose="020B0604020202020204" pitchFamily="34" charset="0"/>
              </a:rPr>
              <a:t>Favorites</a:t>
            </a:r>
            <a:r>
              <a:rPr lang="en-GB" sz="950" b="1" dirty="0">
                <a:latin typeface="Arial" panose="020B0604020202020204" pitchFamily="34" charset="0"/>
              </a:rPr>
              <a:t> to Plant-based Protein</a:t>
            </a:r>
          </a:p>
          <a:p>
            <a:pPr marL="0" lvl="1" algn="l">
              <a:lnSpc>
                <a:spcPct val="125000"/>
              </a:lnSpc>
              <a:spcBef>
                <a:spcPts val="0"/>
              </a:spcBef>
            </a:pPr>
            <a:r>
              <a:rPr lang="en-GB" sz="950" dirty="0">
                <a:latin typeface="Arial" panose="020B0604020202020204" pitchFamily="34" charset="0"/>
              </a:rPr>
              <a:t>Psychologically, people are mostly adverse to change. It’s important to make the unfamiliar familiar so they consider trying new things. Adapting their </a:t>
            </a:r>
            <a:r>
              <a:rPr lang="en-GB" sz="950" dirty="0" err="1">
                <a:latin typeface="Arial" panose="020B0604020202020204" pitchFamily="34" charset="0"/>
              </a:rPr>
              <a:t>favorites</a:t>
            </a:r>
            <a:r>
              <a:rPr lang="en-GB" sz="950" dirty="0">
                <a:latin typeface="Arial" panose="020B0604020202020204" pitchFamily="34" charset="0"/>
              </a:rPr>
              <a:t>, especially comfort dishes, can make them feel adventurous. </a:t>
            </a:r>
            <a:r>
              <a:rPr lang="en-US" sz="950" dirty="0">
                <a:latin typeface="Arial" panose="020B0604020202020204" pitchFamily="34" charset="0"/>
              </a:rPr>
              <a:t>Be sure to prioritize plant-forward and plant-based dishes according to Sodexo’s Love of Food menu strategy and targets.</a:t>
            </a:r>
          </a:p>
          <a:p>
            <a:pPr marL="0" lvl="1" algn="l">
              <a:lnSpc>
                <a:spcPct val="125000"/>
              </a:lnSpc>
              <a:spcBef>
                <a:spcPts val="0"/>
              </a:spcBef>
            </a:pPr>
            <a:endParaRPr lang="en-US" sz="950" dirty="0">
              <a:latin typeface="Arial" panose="020B0604020202020204" pitchFamily="34" charset="0"/>
            </a:endParaRPr>
          </a:p>
          <a:p>
            <a:pPr marL="0" lvl="1" algn="l">
              <a:lnSpc>
                <a:spcPct val="125000"/>
              </a:lnSpc>
              <a:spcBef>
                <a:spcPts val="0"/>
              </a:spcBef>
            </a:pPr>
            <a:r>
              <a:rPr lang="en-US" sz="950" b="1" dirty="0">
                <a:latin typeface="Arial" panose="020B0604020202020204" pitchFamily="34" charset="0"/>
              </a:rPr>
              <a:t>Leverage Ingredients’ Natural Sweetness </a:t>
            </a:r>
          </a:p>
          <a:p>
            <a:pPr marL="0" lvl="1" algn="l">
              <a:lnSpc>
                <a:spcPct val="125000"/>
              </a:lnSpc>
              <a:spcBef>
                <a:spcPts val="0"/>
              </a:spcBef>
            </a:pPr>
            <a:r>
              <a:rPr lang="en-US" sz="950" dirty="0">
                <a:latin typeface="Arial" panose="020B0604020202020204" pitchFamily="34" charset="0"/>
              </a:rPr>
              <a:t>You can use less sugar, salt or other flavorings by using certain cooking methods to boost the flavor of what’s already in your ingredients. </a:t>
            </a:r>
          </a:p>
          <a:p>
            <a:pPr marL="0" lvl="1" algn="l">
              <a:lnSpc>
                <a:spcPct val="125000"/>
              </a:lnSpc>
              <a:spcBef>
                <a:spcPts val="0"/>
              </a:spcBef>
            </a:pPr>
            <a:endParaRPr lang="en-US" sz="950" dirty="0">
              <a:latin typeface="Arial" panose="020B0604020202020204" pitchFamily="34" charset="0"/>
            </a:endParaRPr>
          </a:p>
          <a:p>
            <a:pPr marL="0" lvl="1" algn="l">
              <a:lnSpc>
                <a:spcPct val="125000"/>
              </a:lnSpc>
              <a:spcBef>
                <a:spcPts val="0"/>
              </a:spcBef>
            </a:pPr>
            <a:r>
              <a:rPr lang="en-US" sz="950" b="1" dirty="0">
                <a:latin typeface="Arial" panose="020B0604020202020204" pitchFamily="34" charset="0"/>
              </a:rPr>
              <a:t>Write Concise and Easy-to-Read Recipes</a:t>
            </a:r>
          </a:p>
          <a:p>
            <a:pPr marL="0" lvl="1" algn="l">
              <a:lnSpc>
                <a:spcPct val="125000"/>
              </a:lnSpc>
              <a:spcBef>
                <a:spcPts val="0"/>
              </a:spcBef>
            </a:pPr>
            <a:r>
              <a:rPr lang="en-US" sz="950" dirty="0">
                <a:latin typeface="Arial" panose="020B0604020202020204" pitchFamily="34" charset="0"/>
              </a:rPr>
              <a:t>Your kitchen service will be more efficient when key information is clearly presented. Use fewer and simpler words, break instructions into paragraphs, and highlight or capitalize words and phrases.</a:t>
            </a:r>
          </a:p>
          <a:p>
            <a:pPr marL="0" lvl="1" algn="l">
              <a:lnSpc>
                <a:spcPct val="125000"/>
              </a:lnSpc>
              <a:spcBef>
                <a:spcPts val="0"/>
              </a:spcBef>
            </a:pPr>
            <a:endParaRPr lang="en-US" sz="950" dirty="0">
              <a:latin typeface="Arial" panose="020B0604020202020204" pitchFamily="34" charset="0"/>
            </a:endParaRPr>
          </a:p>
          <a:p>
            <a:pPr marL="0" lvl="1" algn="l">
              <a:lnSpc>
                <a:spcPct val="125000"/>
              </a:lnSpc>
              <a:spcBef>
                <a:spcPts val="0"/>
              </a:spcBef>
            </a:pPr>
            <a:r>
              <a:rPr lang="en-GB" sz="950" b="1" dirty="0">
                <a:latin typeface="Arial" panose="020B0604020202020204" pitchFamily="34" charset="0"/>
              </a:rPr>
              <a:t>Establish Quality Standards for Back </a:t>
            </a:r>
            <a:br>
              <a:rPr lang="en-GB" sz="950" b="1" dirty="0">
                <a:latin typeface="Arial" panose="020B0604020202020204" pitchFamily="34" charset="0"/>
              </a:rPr>
            </a:br>
            <a:r>
              <a:rPr lang="en-GB" sz="950" b="1" dirty="0">
                <a:latin typeface="Arial" panose="020B0604020202020204" pitchFamily="34" charset="0"/>
              </a:rPr>
              <a:t>of House Staff </a:t>
            </a:r>
          </a:p>
          <a:p>
            <a:pPr marL="0" lvl="1" algn="l">
              <a:lnSpc>
                <a:spcPct val="125000"/>
              </a:lnSpc>
              <a:spcBef>
                <a:spcPts val="0"/>
              </a:spcBef>
            </a:pPr>
            <a:r>
              <a:rPr lang="en-GB" sz="950" dirty="0">
                <a:latin typeface="Arial" panose="020B0604020202020204" pitchFamily="34" charset="0"/>
              </a:rPr>
              <a:t>Setting defined quality criteria allows chefs and cooks to understand and control the appearance, aroma, taste, texture, and consistency of every dish in the central recipe bank.</a:t>
            </a:r>
            <a:endParaRPr lang="en-US" sz="950" dirty="0">
              <a:latin typeface="Arial" panose="020B0604020202020204" pitchFamily="34" charset="0"/>
            </a:endParaRPr>
          </a:p>
        </p:txBody>
      </p:sp>
      <p:sp>
        <p:nvSpPr>
          <p:cNvPr id="7" name="Title 1">
            <a:extLst>
              <a:ext uri="{FF2B5EF4-FFF2-40B4-BE49-F238E27FC236}">
                <a16:creationId xmlns:a16="http://schemas.microsoft.com/office/drawing/2014/main" id="{BBBB1D80-AE25-8DEB-3B3C-7642287E9B45}"/>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9" name="Rectangle 8">
            <a:extLst>
              <a:ext uri="{FF2B5EF4-FFF2-40B4-BE49-F238E27FC236}">
                <a16:creationId xmlns:a16="http://schemas.microsoft.com/office/drawing/2014/main" id="{9D7BDA41-9A12-6EF6-8026-09E627CA91BF}"/>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DE2650B-171A-1C88-6BDE-42EF953F797C}"/>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DISH DESIGN</a:t>
            </a:r>
            <a:endParaRPr lang="en-US" sz="1000" dirty="0">
              <a:latin typeface="Arial" panose="020B0604020202020204" pitchFamily="34" charset="0"/>
            </a:endParaRPr>
          </a:p>
        </p:txBody>
      </p:sp>
      <p:sp>
        <p:nvSpPr>
          <p:cNvPr id="12" name="TextBox 11">
            <a:extLst>
              <a:ext uri="{FF2B5EF4-FFF2-40B4-BE49-F238E27FC236}">
                <a16:creationId xmlns:a16="http://schemas.microsoft.com/office/drawing/2014/main" id="{22103E3F-5756-66EE-862C-877E7476C6E9}"/>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8</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4" name="Picture 13" descr="A picture containing person, indoor, window&#10;&#10;Description automatically generated">
            <a:extLst>
              <a:ext uri="{FF2B5EF4-FFF2-40B4-BE49-F238E27FC236}">
                <a16:creationId xmlns:a16="http://schemas.microsoft.com/office/drawing/2014/main" id="{41EC0F12-AFD6-CF4F-502F-31CCA6EAD9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396" b="18867"/>
          <a:stretch/>
        </p:blipFill>
        <p:spPr>
          <a:xfrm>
            <a:off x="4330311" y="709324"/>
            <a:ext cx="2268196" cy="1201977"/>
          </a:xfrm>
          <a:prstGeom prst="round1Rect">
            <a:avLst/>
          </a:prstGeom>
        </p:spPr>
      </p:pic>
      <p:sp>
        <p:nvSpPr>
          <p:cNvPr id="2" name="Oval 1">
            <a:extLst>
              <a:ext uri="{FF2B5EF4-FFF2-40B4-BE49-F238E27FC236}">
                <a16:creationId xmlns:a16="http://schemas.microsoft.com/office/drawing/2014/main" id="{9CE90C0A-F2B0-7C8F-DDB2-5CE47D645631}"/>
              </a:ext>
            </a:extLst>
          </p:cNvPr>
          <p:cNvSpPr/>
          <p:nvPr/>
        </p:nvSpPr>
        <p:spPr>
          <a:xfrm>
            <a:off x="64671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Oval 2">
            <a:extLst>
              <a:ext uri="{FF2B5EF4-FFF2-40B4-BE49-F238E27FC236}">
                <a16:creationId xmlns:a16="http://schemas.microsoft.com/office/drawing/2014/main" id="{4E5D83F7-66AE-C4F3-0157-03E3BE3EEB18}"/>
              </a:ext>
            </a:extLst>
          </p:cNvPr>
          <p:cNvSpPr/>
          <p:nvPr/>
        </p:nvSpPr>
        <p:spPr>
          <a:xfrm>
            <a:off x="62376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78799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7C1DC90-0717-F846-A065-236A98CEE171}"/>
              </a:ext>
            </a:extLst>
          </p:cNvPr>
          <p:cNvSpPr txBox="1">
            <a:spLocks/>
          </p:cNvSpPr>
          <p:nvPr/>
        </p:nvSpPr>
        <p:spPr>
          <a:xfrm>
            <a:off x="326540" y="2049597"/>
            <a:ext cx="2952329" cy="2543029"/>
          </a:xfrm>
          <a:prstGeom prst="rect">
            <a:avLst/>
          </a:prstGeom>
        </p:spPr>
        <p:txBody>
          <a:bodyPr vert="horz" lIns="91440" tIns="45720" rIns="91440" bIns="45720" numCol="1"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GB" sz="950" b="1" dirty="0">
                <a:latin typeface="Arial" panose="020B0604020202020204" pitchFamily="34" charset="0"/>
              </a:rPr>
              <a:t>Employ Healthier Cooking Methods That Maximize Nutrient Retention</a:t>
            </a:r>
          </a:p>
          <a:p>
            <a:pPr marL="9525" lvl="1" algn="l">
              <a:lnSpc>
                <a:spcPct val="125000"/>
              </a:lnSpc>
              <a:spcBef>
                <a:spcPts val="0"/>
              </a:spcBef>
            </a:pPr>
            <a:r>
              <a:rPr lang="en-GB" sz="950" dirty="0">
                <a:latin typeface="Arial" panose="020B0604020202020204" pitchFamily="34" charset="0"/>
              </a:rPr>
              <a:t>Steaming, shallow poaching, blanching, broiling/grilling/roasting, shallow-frying, stir-frying, microwaving</a:t>
            </a:r>
            <a:endParaRPr lang="en-US" sz="950" dirty="0">
              <a:latin typeface="Arial" panose="020B0604020202020204" pitchFamily="34" charset="0"/>
            </a:endParaRP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b="1" dirty="0">
                <a:latin typeface="Arial" panose="020B0604020202020204" pitchFamily="34" charset="0"/>
              </a:rPr>
              <a:t>Understand How Flavors Complement One Another and Make Adjustments</a:t>
            </a:r>
          </a:p>
          <a:p>
            <a:pPr marL="9525" lvl="1" algn="l">
              <a:lnSpc>
                <a:spcPct val="125000"/>
              </a:lnSpc>
              <a:spcBef>
                <a:spcPts val="0"/>
              </a:spcBef>
            </a:pPr>
            <a:r>
              <a:rPr lang="en-US" sz="950" dirty="0">
                <a:latin typeface="Arial" panose="020B0604020202020204" pitchFamily="34" charset="0"/>
              </a:rPr>
              <a:t>Sometimes, there is a regional style/flavor preference for a national/ethnic signature dish. Tune the flavor indicators and use another cooking/seasoning/cutting methods to cater to health requirements and guest palatability.</a:t>
            </a:r>
          </a:p>
        </p:txBody>
      </p:sp>
      <p:sp>
        <p:nvSpPr>
          <p:cNvPr id="4" name="Title 1">
            <a:extLst>
              <a:ext uri="{FF2B5EF4-FFF2-40B4-BE49-F238E27FC236}">
                <a16:creationId xmlns:a16="http://schemas.microsoft.com/office/drawing/2014/main" id="{24209764-A9CD-109B-9EAD-7821D130AA1D}"/>
              </a:ext>
            </a:extLst>
          </p:cNvPr>
          <p:cNvSpPr txBox="1">
            <a:spLocks/>
          </p:cNvSpPr>
          <p:nvPr/>
        </p:nvSpPr>
        <p:spPr>
          <a:xfrm>
            <a:off x="326540" y="232188"/>
            <a:ext cx="6204919" cy="200055"/>
          </a:xfrm>
          <a:prstGeom prst="rect">
            <a:avLst/>
          </a:prstGeom>
        </p:spPr>
        <p:txBody>
          <a:bodyPr vert="horz" lIns="91440" tIns="45720" rIns="91440" bIns="45720" rtlCol="0" anchor="t" anchorCtr="0">
            <a:noAutofit/>
          </a:bodyPr>
          <a:lstStyle>
            <a:lvl1pPr algn="ctr"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mj-cs"/>
              </a:defRPr>
            </a:lvl1pPr>
          </a:lstStyle>
          <a:p>
            <a:r>
              <a:rPr lang="en-US" sz="1100" spc="300" dirty="0"/>
              <a:t>CULINARY PRINCIPLES – NUTRITION, HEALTH &amp; WELLNESS</a:t>
            </a:r>
            <a:endParaRPr lang="en-US" sz="2800" spc="300" dirty="0"/>
          </a:p>
        </p:txBody>
      </p:sp>
      <p:sp>
        <p:nvSpPr>
          <p:cNvPr id="6" name="Rectangle 5">
            <a:extLst>
              <a:ext uri="{FF2B5EF4-FFF2-40B4-BE49-F238E27FC236}">
                <a16:creationId xmlns:a16="http://schemas.microsoft.com/office/drawing/2014/main" id="{39F7E3A0-67C0-FA74-F8CC-2780C1CA3516}"/>
              </a:ext>
            </a:extLst>
          </p:cNvPr>
          <p:cNvSpPr/>
          <p:nvPr/>
        </p:nvSpPr>
        <p:spPr>
          <a:xfrm>
            <a:off x="326540" y="709324"/>
            <a:ext cx="4937438" cy="1201977"/>
          </a:xfrm>
          <a:prstGeom prst="rect">
            <a:avLst/>
          </a:prstGeom>
          <a:solidFill>
            <a:srgbClr val="F1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ingle Corner Rectangle 6">
            <a:extLst>
              <a:ext uri="{FF2B5EF4-FFF2-40B4-BE49-F238E27FC236}">
                <a16:creationId xmlns:a16="http://schemas.microsoft.com/office/drawing/2014/main" id="{D7F3F7DC-93CF-6D12-915F-586FE0243229}"/>
              </a:ext>
            </a:extLst>
          </p:cNvPr>
          <p:cNvSpPr/>
          <p:nvPr/>
        </p:nvSpPr>
        <p:spPr>
          <a:xfrm>
            <a:off x="5263978" y="709324"/>
            <a:ext cx="1334530" cy="12019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499F232B-FA2F-8525-9595-4F131D9C874D}"/>
              </a:ext>
            </a:extLst>
          </p:cNvPr>
          <p:cNvSpPr txBox="1">
            <a:spLocks/>
          </p:cNvSpPr>
          <p:nvPr/>
        </p:nvSpPr>
        <p:spPr>
          <a:xfrm>
            <a:off x="445931" y="865843"/>
            <a:ext cx="5143500" cy="261688"/>
          </a:xfrm>
          <a:prstGeom prst="rect">
            <a:avLst/>
          </a:prstGeom>
        </p:spPr>
        <p:txBody>
          <a:bodyPr vert="horz" lIns="91440" tIns="45720" rIns="91440" bIns="4572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spcBef>
                <a:spcPts val="0"/>
              </a:spcBef>
            </a:pPr>
            <a:r>
              <a:rPr lang="en-US" sz="1600" b="1" dirty="0">
                <a:solidFill>
                  <a:srgbClr val="283897"/>
                </a:solidFill>
                <a:latin typeface="Arial" panose="020B0604020202020204" pitchFamily="34" charset="0"/>
                <a:cs typeface="Arial" panose="020B0604020202020204" pitchFamily="34" charset="0"/>
              </a:rPr>
              <a:t>COOKING TECHNIQUES</a:t>
            </a:r>
            <a:endParaRPr lang="en-US" sz="1000" dirty="0">
              <a:latin typeface="Arial" panose="020B0604020202020204" pitchFamily="34" charset="0"/>
            </a:endParaRPr>
          </a:p>
        </p:txBody>
      </p:sp>
      <p:sp>
        <p:nvSpPr>
          <p:cNvPr id="12" name="Subtitle 2">
            <a:extLst>
              <a:ext uri="{FF2B5EF4-FFF2-40B4-BE49-F238E27FC236}">
                <a16:creationId xmlns:a16="http://schemas.microsoft.com/office/drawing/2014/main" id="{D123A699-3590-1B5D-68A4-FE6DEA1AC90E}"/>
              </a:ext>
            </a:extLst>
          </p:cNvPr>
          <p:cNvSpPr txBox="1">
            <a:spLocks/>
          </p:cNvSpPr>
          <p:nvPr/>
        </p:nvSpPr>
        <p:spPr>
          <a:xfrm>
            <a:off x="3359493" y="2049597"/>
            <a:ext cx="2883178" cy="4775854"/>
          </a:xfrm>
          <a:prstGeom prst="rect">
            <a:avLst/>
          </a:prstGeom>
        </p:spPr>
        <p:txBody>
          <a:bodyPr vert="horz" lIns="91440" tIns="45720" rIns="91440" bIns="45720" numCol="1" spcCol="4572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9525" lvl="1" algn="l">
              <a:lnSpc>
                <a:spcPct val="125000"/>
              </a:lnSpc>
              <a:spcBef>
                <a:spcPts val="0"/>
              </a:spcBef>
            </a:pPr>
            <a:r>
              <a:rPr lang="en-US" sz="950" b="1" dirty="0">
                <a:latin typeface="Arial" panose="020B0604020202020204" pitchFamily="34" charset="0"/>
              </a:rPr>
              <a:t>Use Smart Cooking Technology to Operate with Precision</a:t>
            </a:r>
          </a:p>
          <a:p>
            <a:pPr marL="9525" lvl="1" algn="l">
              <a:lnSpc>
                <a:spcPct val="125000"/>
              </a:lnSpc>
              <a:spcBef>
                <a:spcPts val="0"/>
              </a:spcBef>
            </a:pPr>
            <a:r>
              <a:rPr lang="en-US" sz="950" dirty="0">
                <a:latin typeface="Arial" panose="020B0604020202020204" pitchFamily="34" charset="0"/>
              </a:rPr>
              <a:t>Low heat cookery, such as sous vide, preserves nutrients, cooked yield, and textures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Tenderize tough cuts and retain more nutrients in shorter cooking duration by pressure cooking</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Steaming provides even heat distribution. </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A combination of dry and moist heat regenerates pre-cooked foods to optimal serving conditions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Use shorter pre-heating durations to bake off breads and pizzas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Dehydrate at controllable settings for temperature, humidity, and fan circulation speed</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Use an oven temperature probe to assist in determining doneness</a:t>
            </a:r>
          </a:p>
          <a:p>
            <a:pPr marL="9525" lvl="1" algn="l">
              <a:lnSpc>
                <a:spcPct val="125000"/>
              </a:lnSpc>
              <a:spcBef>
                <a:spcPts val="0"/>
              </a:spcBef>
            </a:pPr>
            <a:endParaRPr lang="en-US" sz="950" dirty="0">
              <a:latin typeface="Arial" panose="020B0604020202020204" pitchFamily="34" charset="0"/>
            </a:endParaRPr>
          </a:p>
          <a:p>
            <a:pPr marL="9525" lvl="1" algn="l">
              <a:lnSpc>
                <a:spcPct val="125000"/>
              </a:lnSpc>
              <a:spcBef>
                <a:spcPts val="0"/>
              </a:spcBef>
            </a:pPr>
            <a:r>
              <a:rPr lang="en-US" sz="950" dirty="0">
                <a:latin typeface="Arial" panose="020B0604020202020204" pitchFamily="34" charset="0"/>
              </a:rPr>
              <a:t>Consider using robotic arms to serve coffee, tea, lattes, wok-fried dishes, eggs, pancakes at a dedicated live counter</a:t>
            </a:r>
          </a:p>
        </p:txBody>
      </p:sp>
      <p:sp>
        <p:nvSpPr>
          <p:cNvPr id="13" name="TextBox 12">
            <a:extLst>
              <a:ext uri="{FF2B5EF4-FFF2-40B4-BE49-F238E27FC236}">
                <a16:creationId xmlns:a16="http://schemas.microsoft.com/office/drawing/2014/main" id="{C3158B5F-E2D2-3980-7B36-52F85945FC33}"/>
              </a:ext>
            </a:extLst>
          </p:cNvPr>
          <p:cNvSpPr txBox="1"/>
          <p:nvPr/>
        </p:nvSpPr>
        <p:spPr>
          <a:xfrm>
            <a:off x="155211" y="6492873"/>
            <a:ext cx="2114550" cy="200055"/>
          </a:xfrm>
          <a:prstGeom prst="rect">
            <a:avLst/>
          </a:prstGeom>
          <a:noFill/>
        </p:spPr>
        <p:txBody>
          <a:bodyPr wrap="square" rtlCol="0">
            <a:spAutoFit/>
          </a:bodyPr>
          <a:lstStyle/>
          <a:p>
            <a:fld id="{57504F0C-24C3-E846-9F04-B97C88A699CB}" type="slidenum">
              <a:rPr lang="en-US" sz="700" smtClean="0">
                <a:solidFill>
                  <a:schemeClr val="bg2">
                    <a:lumMod val="50000"/>
                  </a:schemeClr>
                </a:solidFill>
                <a:latin typeface="Arial" panose="020B0604020202020204" pitchFamily="34" charset="0"/>
                <a:cs typeface="Arial" panose="020B0604020202020204" pitchFamily="34" charset="0"/>
              </a:rPr>
              <a:t>9</a:t>
            </a:fld>
            <a:r>
              <a:rPr lang="en-US" sz="700" dirty="0">
                <a:solidFill>
                  <a:schemeClr val="bg2">
                    <a:lumMod val="50000"/>
                  </a:schemeClr>
                </a:solidFill>
                <a:latin typeface="Arial" panose="020B0604020202020204" pitchFamily="34" charset="0"/>
                <a:cs typeface="Arial" panose="020B0604020202020204" pitchFamily="34" charset="0"/>
              </a:rPr>
              <a:t>    SODEXO CULINARY PRINCIPLES</a:t>
            </a:r>
          </a:p>
        </p:txBody>
      </p:sp>
      <p:pic>
        <p:nvPicPr>
          <p:cNvPr id="15" name="Picture 14" descr="A picture containing indoor, food, pan, dish&#10;&#10;Description automatically generated">
            <a:extLst>
              <a:ext uri="{FF2B5EF4-FFF2-40B4-BE49-F238E27FC236}">
                <a16:creationId xmlns:a16="http://schemas.microsoft.com/office/drawing/2014/main" id="{E339F1E4-E3B2-F798-2B8C-96A3D9AA7A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003" b="32351"/>
          <a:stretch/>
        </p:blipFill>
        <p:spPr>
          <a:xfrm>
            <a:off x="5112326" y="709324"/>
            <a:ext cx="1486181" cy="1201977"/>
          </a:xfrm>
          <a:prstGeom prst="round1Rect">
            <a:avLst/>
          </a:prstGeom>
        </p:spPr>
      </p:pic>
      <p:sp>
        <p:nvSpPr>
          <p:cNvPr id="5" name="Oval 4">
            <a:extLst>
              <a:ext uri="{FF2B5EF4-FFF2-40B4-BE49-F238E27FC236}">
                <a16:creationId xmlns:a16="http://schemas.microsoft.com/office/drawing/2014/main" id="{4B6B2082-13F7-AACB-06AB-ACD6FF0054F1}"/>
              </a:ext>
            </a:extLst>
          </p:cNvPr>
          <p:cNvSpPr/>
          <p:nvPr/>
        </p:nvSpPr>
        <p:spPr>
          <a:xfrm>
            <a:off x="6467131" y="6541926"/>
            <a:ext cx="151002" cy="15100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8F5AD901-A0E6-44CA-AD4C-A357473B32B7}"/>
              </a:ext>
            </a:extLst>
          </p:cNvPr>
          <p:cNvSpPr/>
          <p:nvPr/>
        </p:nvSpPr>
        <p:spPr>
          <a:xfrm>
            <a:off x="6237631" y="6541926"/>
            <a:ext cx="151002" cy="1510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105312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4840b2-c4b4-44a3-a425-bdbedfb0115d">
      <Terms xmlns="http://schemas.microsoft.com/office/infopath/2007/PartnerControls"/>
    </lcf76f155ced4ddcb4097134ff3c332f>
    <TaxCatchAll xmlns="71f06252-c02b-4d48-b841-46db7d6eb17f" xsi:nil="true"/>
    <MediaLengthInSeconds xmlns="f54840b2-c4b4-44a3-a425-bdbedfb011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55E5222DDAAC48B24FDAF2DCE74E20" ma:contentTypeVersion="12" ma:contentTypeDescription="Crée un document." ma:contentTypeScope="" ma:versionID="9a9caaa56ec4ec57987a7f1c5de4704f">
  <xsd:schema xmlns:xsd="http://www.w3.org/2001/XMLSchema" xmlns:xs="http://www.w3.org/2001/XMLSchema" xmlns:p="http://schemas.microsoft.com/office/2006/metadata/properties" xmlns:ns2="f54840b2-c4b4-44a3-a425-bdbedfb0115d" xmlns:ns3="71f06252-c02b-4d48-b841-46db7d6eb17f" targetNamespace="http://schemas.microsoft.com/office/2006/metadata/properties" ma:root="true" ma:fieldsID="39064a406b0d31cbe98c180a60688f90" ns2:_="" ns3:_="">
    <xsd:import namespace="f54840b2-c4b4-44a3-a425-bdbedfb0115d"/>
    <xsd:import namespace="71f06252-c02b-4d48-b841-46db7d6eb1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840b2-c4b4-44a3-a425-bdbedfb01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dcee97bd-1daf-4e2b-a83a-8c0fc503429f"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f06252-c02b-4d48-b841-46db7d6eb17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b9ce8a9-6d7e-45bd-a923-8bbeece78466}" ma:internalName="TaxCatchAll" ma:showField="CatchAllData" ma:web="d49da9ce-4217-4397-9da9-ee0c1fe74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2ECCC6-D006-4A1B-9BE8-2E0F78D73943}">
  <ds:schemaRefs>
    <ds:schemaRef ds:uri="1aa7f5cc-df43-439b-b8b9-206d628f25fc"/>
    <ds:schemaRef ds:uri="7e7f60ec-70e2-4d02-bf2b-c1c8bf81f4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54840b2-c4b4-44a3-a425-bdbedfb0115d"/>
    <ds:schemaRef ds:uri="71f06252-c02b-4d48-b841-46db7d6eb17f"/>
  </ds:schemaRefs>
</ds:datastoreItem>
</file>

<file path=customXml/itemProps2.xml><?xml version="1.0" encoding="utf-8"?>
<ds:datastoreItem xmlns:ds="http://schemas.openxmlformats.org/officeDocument/2006/customXml" ds:itemID="{1B0AAE96-ED07-456D-9BB4-F446145F5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840b2-c4b4-44a3-a425-bdbedfb0115d"/>
    <ds:schemaRef ds:uri="71f06252-c02b-4d48-b841-46db7d6eb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BC1F0-B41A-44CC-846C-A2AC668E1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6826</TotalTime>
  <Words>4091</Words>
  <Application>Microsoft Office PowerPoint</Application>
  <PresentationFormat>Özel</PresentationFormat>
  <Paragraphs>350</Paragraphs>
  <Slides>18</Slides>
  <Notes>11</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Theme</vt:lpstr>
      <vt:lpstr>HEALTHY BY DESIGN</vt:lpstr>
      <vt:lpstr>CULINARY PRINCIPLES – NUTRITION, HEALTH &amp; WELLNESS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BY DESIGN</dc:title>
  <dc:creator>Guilbault, Cheri</dc:creator>
  <cp:lastModifiedBy>Hastings, Heidi</cp:lastModifiedBy>
  <cp:revision>173</cp:revision>
  <dcterms:created xsi:type="dcterms:W3CDTF">2021-11-22T23:56:48Z</dcterms:created>
  <dcterms:modified xsi:type="dcterms:W3CDTF">2024-02-09T10:50:13Z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0x0101003A55E5222DDAAC48B24FDAF2DCE74E20</vt:lpwstr>
  </property>
  <property fmtid="{D5CDD505-2E9C-101B-9397-08002B2CF9AE}" pid="3" name="Order">
    <vt:r8>20450100</vt:r8>
  </property>
  <property fmtid="{D5CDD505-2E9C-101B-9397-08002B2CF9AE}" pid="4" name="SharedWithUsers">
    <vt:lpwstr>2152;#DJADID Faouzi;#2155;#BEN THABET Hassene</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