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0_1E9C919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4"/>
  </p:notesMasterIdLst>
  <p:sldIdLst>
    <p:sldId id="260" r:id="rId5"/>
    <p:sldId id="268" r:id="rId6"/>
    <p:sldId id="269" r:id="rId7"/>
    <p:sldId id="270" r:id="rId8"/>
    <p:sldId id="272" r:id="rId9"/>
    <p:sldId id="273" r:id="rId10"/>
    <p:sldId id="274" r:id="rId11"/>
    <p:sldId id="271" r:id="rId12"/>
    <p:sldId id="275" r:id="rId13"/>
  </p:sldIdLst>
  <p:sldSz cx="12192000" cy="6858000"/>
  <p:notesSz cx="7010400" cy="9296400"/>
  <p:embeddedFontLst>
    <p:embeddedFont>
      <p:font typeface="Kalinga" panose="020B0502040204020203" pitchFamily="3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8188B2-AF22-FE36-0087-2C40C164F855}" name="Wagner, Julie" initials="WJ" userId="S::Julie.Wagner@sodexo.com::699e088f-b0a5-4a40-9c2c-f12a5f4ace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03"/>
    <p:restoredTop sz="96357" autoAdjust="0"/>
  </p:normalViewPr>
  <p:slideViewPr>
    <p:cSldViewPr snapToGrid="0">
      <p:cViewPr varScale="1">
        <p:scale>
          <a:sx n="100" d="100"/>
          <a:sy n="100" d="100"/>
        </p:scale>
        <p:origin x="7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modernComment_110_1E9C919C.xml><?xml version="1.0" encoding="utf-8"?>
<p188:cmLst xmlns:a="http://schemas.openxmlformats.org/drawingml/2006/main" xmlns:r="http://schemas.openxmlformats.org/officeDocument/2006/relationships" xmlns:p188="http://schemas.microsoft.com/office/powerpoint/2018/8/main">
  <p188:cm id="{9106800D-0092-419F-8F6D-DB25462AFFDE}" authorId="{F28188B2-AF22-FE36-0087-2C40C164F855}" status="resolved" created="2023-01-30T13:46:10.679" complete="100000">
    <ac:txMkLst xmlns:ac="http://schemas.microsoft.com/office/drawing/2013/main/command">
      <pc:docMk xmlns:pc="http://schemas.microsoft.com/office/powerpoint/2013/main/command"/>
      <pc:sldMk xmlns:pc="http://schemas.microsoft.com/office/powerpoint/2013/main/command" cId="513577372" sldId="272"/>
      <ac:spMk id="6" creationId="{153B4D61-7AA2-42B3-A2CE-8C6D79EC9E54}"/>
      <ac:txMk cp="302">
        <ac:context len="743" hash="44214513"/>
      </ac:txMk>
    </ac:txMkLst>
    <p188:pos x="2984778" y="1550182"/>
    <p188:txBody>
      <a:bodyPr/>
      <a:lstStyle/>
      <a:p>
        <a:r>
          <a:rPr lang="en-GB"/>
          <a:t>and head covering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9a6dc64c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9a6dc64c_0_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29a6dc64c_0_7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29a6dc64c_0_7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29a6dc64c_0_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29a6dc64c_0_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29a6dc64c_0_1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29a6dc64c_0_1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29a6dc64c_0_1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29a6dc64c_0_1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9102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29a6dc64c_0_1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29a6dc64c_0_1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pic>
        <p:nvPicPr>
          <p:cNvPr id="4" name="Image 24">
            <a:extLst>
              <a:ext uri="{FF2B5EF4-FFF2-40B4-BE49-F238E27FC236}">
                <a16:creationId xmlns:a16="http://schemas.microsoft.com/office/drawing/2014/main" id="{F7EBA922-38CB-32DC-5E54-A52691112238}"/>
              </a:ext>
              <a:ext uri="{C183D7F6-B498-43B3-948B-1728B52AA6E4}">
                <adec:decorative xmlns:adec="http://schemas.microsoft.com/office/drawing/2017/decorative" val="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10_1E9C919C.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3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1" name="Picture 10" descr="A picture containing indoor, plant&#10;&#10;Description automatically generated">
            <a:extLst>
              <a:ext uri="{FF2B5EF4-FFF2-40B4-BE49-F238E27FC236}">
                <a16:creationId xmlns:a16="http://schemas.microsoft.com/office/drawing/2014/main" id="{B182C722-6664-514A-A575-E52FBF592F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874" b="7874"/>
          <a:stretch/>
        </p:blipFill>
        <p:spPr>
          <a:xfrm>
            <a:off x="0" y="0"/>
            <a:ext cx="12192000" cy="6858000"/>
          </a:xfrm>
          <a:prstGeom prst="rect">
            <a:avLst/>
          </a:prstGeom>
        </p:spPr>
      </p:pic>
      <p:sp>
        <p:nvSpPr>
          <p:cNvPr id="98" name="Google Shape;98;p17"/>
          <p:cNvSpPr txBox="1"/>
          <p:nvPr/>
        </p:nvSpPr>
        <p:spPr>
          <a:xfrm>
            <a:off x="5925226" y="219994"/>
            <a:ext cx="7738267" cy="703295"/>
          </a:xfrm>
          <a:prstGeom prst="rect">
            <a:avLst/>
          </a:prstGeom>
          <a:noFill/>
          <a:ln>
            <a:noFill/>
          </a:ln>
        </p:spPr>
        <p:txBody>
          <a:bodyPr spcFirstLastPara="1" wrap="square" lIns="91425" tIns="91425" rIns="91425" bIns="91425" anchor="t" anchorCtr="0">
            <a:noAutofit/>
          </a:bodyPr>
          <a:lstStyle/>
          <a:p>
            <a:r>
              <a:rPr lang="en-US" sz="4400" spc="600" dirty="0">
                <a:solidFill>
                  <a:srgbClr val="FFFFFF"/>
                </a:solidFill>
                <a:latin typeface="Calibri Light" panose="020F0302020204030204" pitchFamily="34" charset="0"/>
                <a:ea typeface="Comfortaa"/>
                <a:cs typeface="Calibri Light" panose="020F0302020204030204" pitchFamily="34" charset="0"/>
                <a:sym typeface="Comfortaa"/>
              </a:rPr>
              <a:t>PHOTOGRAPHY TIPS</a:t>
            </a:r>
          </a:p>
        </p:txBody>
      </p:sp>
      <p:pic>
        <p:nvPicPr>
          <p:cNvPr id="12" name="Picture 11" descr="Icon&#10;&#10;Description automatically generated">
            <a:extLst>
              <a:ext uri="{FF2B5EF4-FFF2-40B4-BE49-F238E27FC236}">
                <a16:creationId xmlns:a16="http://schemas.microsoft.com/office/drawing/2014/main" id="{0D3E3111-228F-394B-A74C-FEBE9DF8F4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7887" y="6187342"/>
            <a:ext cx="1979254" cy="4108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p:nvPr/>
        </p:nvSpPr>
        <p:spPr>
          <a:xfrm>
            <a:off x="522416" y="698254"/>
            <a:ext cx="3039540" cy="618300"/>
          </a:xfrm>
          <a:prstGeom prst="rect">
            <a:avLst/>
          </a:prstGeom>
          <a:noFill/>
          <a:ln>
            <a:noFill/>
          </a:ln>
        </p:spPr>
        <p:txBody>
          <a:bodyPr spcFirstLastPara="1" wrap="square" lIns="91425" tIns="91425" rIns="91425" bIns="91425" anchor="t" anchorCtr="0">
            <a:noAutofit/>
          </a:bodyPr>
          <a:lstStyle/>
          <a:p>
            <a:r>
              <a:rPr lang="en-US" sz="2400" b="1" spc="300" dirty="0">
                <a:latin typeface="Calibri" panose="020F0502020204030204" pitchFamily="34" charset="0"/>
                <a:ea typeface="Comfortaa"/>
                <a:cs typeface="Calibri" panose="020F0502020204030204" pitchFamily="34" charset="0"/>
                <a:sym typeface="Comfortaa"/>
              </a:rPr>
              <a:t>MORE IS BETTER</a:t>
            </a:r>
            <a:r>
              <a:rPr lang="en-US" sz="2350" b="1" spc="300" dirty="0">
                <a:latin typeface="Calibri" panose="020F0502020204030204" pitchFamily="34" charset="0"/>
                <a:ea typeface="Comfortaa"/>
                <a:cs typeface="Calibri" panose="020F0502020204030204" pitchFamily="34" charset="0"/>
                <a:sym typeface="Comfortaa"/>
              </a:rPr>
              <a:t>​</a:t>
            </a:r>
            <a:endParaRPr lang="en-US" sz="2200" b="1" spc="300" dirty="0">
              <a:latin typeface="Calibri" panose="020F0502020204030204" pitchFamily="34" charset="0"/>
              <a:ea typeface="Comfortaa"/>
              <a:cs typeface="Calibri" panose="020F0502020204030204" pitchFamily="34" charset="0"/>
              <a:sym typeface="Comfortaa"/>
            </a:endParaRPr>
          </a:p>
        </p:txBody>
      </p:sp>
      <p:sp>
        <p:nvSpPr>
          <p:cNvPr id="166" name="Google Shape;166;p25"/>
          <p:cNvSpPr txBox="1"/>
          <p:nvPr/>
        </p:nvSpPr>
        <p:spPr>
          <a:xfrm>
            <a:off x="522416" y="1316554"/>
            <a:ext cx="3157728" cy="49071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Especially when you’re taking photos, that is!</a:t>
            </a:r>
          </a:p>
          <a:p>
            <a:pPr>
              <a:lnSpc>
                <a:spcPct val="115000"/>
              </a:lnSpc>
              <a:buClr>
                <a:schemeClr val="dk1"/>
              </a:buClr>
              <a:buSzPts val="1100"/>
            </a:pPr>
            <a:endParaRPr lang="en"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As you take photographs, continuously change your angle and move around your subject. You may create a better image when you challenge yourself to think outside the box.</a:t>
            </a:r>
          </a:p>
          <a:p>
            <a:pPr>
              <a:lnSpc>
                <a:spcPct val="115000"/>
              </a:lnSpc>
              <a:buClr>
                <a:schemeClr val="dk1"/>
              </a:buClr>
              <a:buSzPts val="1100"/>
            </a:pPr>
            <a:endParaRPr lang="en"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Digital photography allows you to take multiple versions of the same subject and instantly assess the success of your images as you work. With each click, you can make adjustments to compose a better image.</a:t>
            </a: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a:t>
            </a:r>
            <a:endParaRPr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Have fun, challenge yourself and be creative.</a:t>
            </a:r>
            <a:r>
              <a:rPr lang="en" sz="1200" dirty="0">
                <a:latin typeface="Calibri" panose="020F0502020204030204" pitchFamily="34" charset="0"/>
                <a:ea typeface="Comfortaa"/>
                <a:cs typeface="Calibri" panose="020F0502020204030204" pitchFamily="34" charset="0"/>
                <a:sym typeface="Comfortaa"/>
              </a:rPr>
              <a:t>​</a:t>
            </a:r>
            <a:endParaRPr sz="1200" dirty="0">
              <a:latin typeface="Calibri" panose="020F0502020204030204" pitchFamily="34" charset="0"/>
              <a:ea typeface="Comfortaa"/>
              <a:cs typeface="Calibri" panose="020F0502020204030204" pitchFamily="34" charset="0"/>
              <a:sym typeface="Comfortaa"/>
            </a:endParaRPr>
          </a:p>
          <a:p>
            <a:endParaRPr sz="1200" dirty="0">
              <a:latin typeface="Calibri" panose="020F0502020204030204" pitchFamily="34" charset="0"/>
              <a:ea typeface="Comfortaa"/>
              <a:cs typeface="Calibri" panose="020F0502020204030204" pitchFamily="34" charset="0"/>
              <a:sym typeface="Comfortaa"/>
            </a:endParaRPr>
          </a:p>
        </p:txBody>
      </p:sp>
      <p:pic>
        <p:nvPicPr>
          <p:cNvPr id="4" name="Picture 3" descr="A plate of food&#10;&#10;Description automatically generated with medium confidence">
            <a:extLst>
              <a:ext uri="{FF2B5EF4-FFF2-40B4-BE49-F238E27FC236}">
                <a16:creationId xmlns:a16="http://schemas.microsoft.com/office/drawing/2014/main" id="{E1288942-3764-D344-A0C7-6BAE1B3232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7322" y="698254"/>
            <a:ext cx="3862568" cy="2575045"/>
          </a:xfrm>
          <a:prstGeom prst="rect">
            <a:avLst/>
          </a:prstGeom>
        </p:spPr>
      </p:pic>
      <p:pic>
        <p:nvPicPr>
          <p:cNvPr id="8" name="Picture 7" descr="A plate of food&#10;&#10;Description automatically generated with medium confidence">
            <a:extLst>
              <a:ext uri="{FF2B5EF4-FFF2-40B4-BE49-F238E27FC236}">
                <a16:creationId xmlns:a16="http://schemas.microsoft.com/office/drawing/2014/main" id="{208D382B-2577-2B46-82C6-DAA150EC2E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87919" y="698254"/>
            <a:ext cx="3862568" cy="2575045"/>
          </a:xfrm>
          <a:prstGeom prst="rect">
            <a:avLst/>
          </a:prstGeom>
        </p:spPr>
      </p:pic>
      <p:pic>
        <p:nvPicPr>
          <p:cNvPr id="13" name="Picture 12" descr="A plate of food&#10;&#10;Description automatically generated with medium confidence">
            <a:extLst>
              <a:ext uri="{FF2B5EF4-FFF2-40B4-BE49-F238E27FC236}">
                <a16:creationId xmlns:a16="http://schemas.microsoft.com/office/drawing/2014/main" id="{92B0C125-7CFE-D945-8B23-36B66EA4D2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82173" y="3429001"/>
            <a:ext cx="3862569" cy="2575046"/>
          </a:xfrm>
          <a:prstGeom prst="rect">
            <a:avLst/>
          </a:prstGeom>
        </p:spPr>
      </p:pic>
      <p:pic>
        <p:nvPicPr>
          <p:cNvPr id="15" name="Picture 14" descr="A plate of food&#10;&#10;Description automatically generated with medium confidence">
            <a:extLst>
              <a:ext uri="{FF2B5EF4-FFF2-40B4-BE49-F238E27FC236}">
                <a16:creationId xmlns:a16="http://schemas.microsoft.com/office/drawing/2014/main" id="{94DE27F0-A28E-D944-89A1-1290EBB94D6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87919" y="3429000"/>
            <a:ext cx="3862568" cy="2575045"/>
          </a:xfrm>
          <a:prstGeom prst="rect">
            <a:avLst/>
          </a:prstGeom>
        </p:spPr>
      </p:pic>
      <p:cxnSp>
        <p:nvCxnSpPr>
          <p:cNvPr id="17" name="Straight Connector 16">
            <a:extLst>
              <a:ext uri="{FF2B5EF4-FFF2-40B4-BE49-F238E27FC236}">
                <a16:creationId xmlns:a16="http://schemas.microsoft.com/office/drawing/2014/main" id="{B83F55BD-6DE9-AF44-B0E2-4DCC74E18E1E}"/>
              </a:ext>
            </a:extLst>
          </p:cNvPr>
          <p:cNvCxnSpPr>
            <a:cxnSpLocks/>
          </p:cNvCxnSpPr>
          <p:nvPr/>
        </p:nvCxnSpPr>
        <p:spPr>
          <a:xfrm>
            <a:off x="7914132" y="698254"/>
            <a:ext cx="0" cy="530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A1C0EE-9A59-AB4B-9696-0763C4512111}"/>
              </a:ext>
            </a:extLst>
          </p:cNvPr>
          <p:cNvCxnSpPr>
            <a:cxnSpLocks/>
          </p:cNvCxnSpPr>
          <p:nvPr/>
        </p:nvCxnSpPr>
        <p:spPr>
          <a:xfrm flipH="1">
            <a:off x="3977322" y="3351276"/>
            <a:ext cx="7873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descr="Icon&#10;&#10;Description automatically generated">
            <a:extLst>
              <a:ext uri="{FF2B5EF4-FFF2-40B4-BE49-F238E27FC236}">
                <a16:creationId xmlns:a16="http://schemas.microsoft.com/office/drawing/2014/main" id="{7ACE8500-CAB8-444B-95F8-0120CC69A28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2416" y="6223654"/>
            <a:ext cx="1691842" cy="3579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A picture containing table, cup, food, plate&#10;&#10;Description automatically generated">
            <a:extLst>
              <a:ext uri="{FF2B5EF4-FFF2-40B4-BE49-F238E27FC236}">
                <a16:creationId xmlns:a16="http://schemas.microsoft.com/office/drawing/2014/main" id="{F8420E52-AB4E-DE44-B1A9-3BB78D33E6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4942" y="1275146"/>
            <a:ext cx="4977384" cy="4878070"/>
          </a:xfrm>
          <a:prstGeom prst="rect">
            <a:avLst/>
          </a:prstGeom>
          <a:ln w="12700">
            <a:solidFill>
              <a:srgbClr val="FF0000"/>
            </a:solidFill>
          </a:ln>
        </p:spPr>
      </p:pic>
      <p:sp>
        <p:nvSpPr>
          <p:cNvPr id="173" name="Google Shape;173;p26"/>
          <p:cNvSpPr txBox="1"/>
          <p:nvPr/>
        </p:nvSpPr>
        <p:spPr>
          <a:xfrm>
            <a:off x="479909" y="529256"/>
            <a:ext cx="10090555" cy="438871"/>
          </a:xfrm>
          <a:prstGeom prst="rect">
            <a:avLst/>
          </a:prstGeom>
          <a:noFill/>
          <a:ln>
            <a:noFill/>
          </a:ln>
        </p:spPr>
        <p:txBody>
          <a:bodyPr spcFirstLastPara="1" wrap="square" lIns="91425" tIns="91425" rIns="91425" bIns="91425" anchor="t" anchorCtr="0">
            <a:noAutofit/>
          </a:bodyPr>
          <a:lstStyle/>
          <a:p>
            <a:r>
              <a:rPr lang="en-US" sz="2300" b="1" spc="300" dirty="0">
                <a:latin typeface="Calibri" panose="020F0502020204030204" pitchFamily="34" charset="0"/>
                <a:ea typeface="Comfortaa"/>
                <a:cs typeface="Calibri" panose="020F0502020204030204" pitchFamily="34" charset="0"/>
                <a:sym typeface="Comfortaa"/>
              </a:rPr>
              <a:t>UNDERSTANDING COMPOSITION AND THE RULE OF THIRDS</a:t>
            </a:r>
          </a:p>
        </p:txBody>
      </p:sp>
      <p:grpSp>
        <p:nvGrpSpPr>
          <p:cNvPr id="7" name="Group 6">
            <a:extLst>
              <a:ext uri="{FF2B5EF4-FFF2-40B4-BE49-F238E27FC236}">
                <a16:creationId xmlns:a16="http://schemas.microsoft.com/office/drawing/2014/main" id="{650EF30C-7828-354B-BFB5-E8DF465AD5CF}"/>
              </a:ext>
            </a:extLst>
          </p:cNvPr>
          <p:cNvGrpSpPr/>
          <p:nvPr/>
        </p:nvGrpSpPr>
        <p:grpSpPr>
          <a:xfrm>
            <a:off x="7500442" y="1275146"/>
            <a:ext cx="1946385" cy="4878070"/>
            <a:chOff x="7532560" y="1275146"/>
            <a:chExt cx="1946385" cy="4878070"/>
          </a:xfrm>
        </p:grpSpPr>
        <p:cxnSp>
          <p:nvCxnSpPr>
            <p:cNvPr id="174" name="Google Shape;174;p26"/>
            <p:cNvCxnSpPr>
              <a:cxnSpLocks/>
            </p:cNvCxnSpPr>
            <p:nvPr/>
          </p:nvCxnSpPr>
          <p:spPr>
            <a:xfrm>
              <a:off x="7532560" y="1275146"/>
              <a:ext cx="41116" cy="4878070"/>
            </a:xfrm>
            <a:prstGeom prst="straightConnector1">
              <a:avLst/>
            </a:prstGeom>
            <a:noFill/>
            <a:ln w="12700" cap="flat" cmpd="sng">
              <a:solidFill>
                <a:srgbClr val="FF0000"/>
              </a:solidFill>
              <a:prstDash val="solid"/>
              <a:round/>
              <a:headEnd type="none" w="med" len="med"/>
              <a:tailEnd type="none" w="med" len="med"/>
            </a:ln>
          </p:spPr>
        </p:cxnSp>
        <p:cxnSp>
          <p:nvCxnSpPr>
            <p:cNvPr id="175" name="Google Shape;175;p26"/>
            <p:cNvCxnSpPr>
              <a:cxnSpLocks/>
            </p:cNvCxnSpPr>
            <p:nvPr/>
          </p:nvCxnSpPr>
          <p:spPr>
            <a:xfrm>
              <a:off x="9437829" y="1275146"/>
              <a:ext cx="41116" cy="4878070"/>
            </a:xfrm>
            <a:prstGeom prst="straightConnector1">
              <a:avLst/>
            </a:prstGeom>
            <a:noFill/>
            <a:ln w="12700" cap="flat" cmpd="sng">
              <a:solidFill>
                <a:srgbClr val="FF0000"/>
              </a:solidFill>
              <a:prstDash val="solid"/>
              <a:round/>
              <a:headEnd type="none" w="med" len="med"/>
              <a:tailEnd type="none" w="med" len="med"/>
            </a:ln>
          </p:spPr>
        </p:cxnSp>
      </p:grpSp>
      <p:grpSp>
        <p:nvGrpSpPr>
          <p:cNvPr id="5" name="Group 4">
            <a:extLst>
              <a:ext uri="{FF2B5EF4-FFF2-40B4-BE49-F238E27FC236}">
                <a16:creationId xmlns:a16="http://schemas.microsoft.com/office/drawing/2014/main" id="{0CCBB717-6B9A-3A4F-A921-20BD5130FD96}"/>
              </a:ext>
            </a:extLst>
          </p:cNvPr>
          <p:cNvGrpSpPr/>
          <p:nvPr/>
        </p:nvGrpSpPr>
        <p:grpSpPr>
          <a:xfrm>
            <a:off x="5982966" y="2840596"/>
            <a:ext cx="4977384" cy="1711296"/>
            <a:chOff x="5000861" y="2840596"/>
            <a:chExt cx="6945547" cy="1711296"/>
          </a:xfrm>
        </p:grpSpPr>
        <p:cxnSp>
          <p:nvCxnSpPr>
            <p:cNvPr id="176" name="Google Shape;176;p26"/>
            <p:cNvCxnSpPr>
              <a:cxnSpLocks/>
            </p:cNvCxnSpPr>
            <p:nvPr/>
          </p:nvCxnSpPr>
          <p:spPr>
            <a:xfrm rot="10800000">
              <a:off x="5000861" y="4527222"/>
              <a:ext cx="6912654" cy="24670"/>
            </a:xfrm>
            <a:prstGeom prst="straightConnector1">
              <a:avLst/>
            </a:prstGeom>
            <a:noFill/>
            <a:ln w="12700" cap="flat" cmpd="sng">
              <a:solidFill>
                <a:srgbClr val="FF0000"/>
              </a:solidFill>
              <a:prstDash val="solid"/>
              <a:round/>
              <a:headEnd type="none" w="med" len="med"/>
              <a:tailEnd type="none" w="med" len="med"/>
            </a:ln>
          </p:spPr>
        </p:cxnSp>
        <p:cxnSp>
          <p:nvCxnSpPr>
            <p:cNvPr id="177" name="Google Shape;177;p26"/>
            <p:cNvCxnSpPr>
              <a:cxnSpLocks/>
            </p:cNvCxnSpPr>
            <p:nvPr/>
          </p:nvCxnSpPr>
          <p:spPr>
            <a:xfrm rot="10800000">
              <a:off x="5000861" y="2840596"/>
              <a:ext cx="6945547" cy="0"/>
            </a:xfrm>
            <a:prstGeom prst="straightConnector1">
              <a:avLst/>
            </a:prstGeom>
            <a:noFill/>
            <a:ln w="12700" cap="flat" cmpd="sng">
              <a:solidFill>
                <a:srgbClr val="FF0000"/>
              </a:solidFill>
              <a:prstDash val="solid"/>
              <a:round/>
              <a:headEnd type="none" w="med" len="med"/>
              <a:tailEnd type="none" w="med" len="med"/>
            </a:ln>
          </p:spPr>
        </p:cxnSp>
      </p:grpSp>
      <p:sp>
        <p:nvSpPr>
          <p:cNvPr id="179" name="Google Shape;179;p26"/>
          <p:cNvSpPr txBox="1"/>
          <p:nvPr/>
        </p:nvSpPr>
        <p:spPr>
          <a:xfrm>
            <a:off x="479909" y="1150887"/>
            <a:ext cx="4676400" cy="51334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The rule of thirds describes a basic compositional structure of a photograph. Taking any image, you can split it into nine segments by using two vertical and two horizontal lines.​</a:t>
            </a:r>
            <a:endParaRPr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a:t>
            </a:r>
            <a:endParaRPr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When you’re photographing food, use the rule of thirds to provide an area for the subject in the image. In the photo below, the granola mix and fruit is featured in two-thirds of the area horizontally and vertically.</a:t>
            </a:r>
          </a:p>
          <a:p>
            <a:pPr>
              <a:lnSpc>
                <a:spcPct val="115000"/>
              </a:lnSpc>
              <a:buClr>
                <a:schemeClr val="dk1"/>
              </a:buClr>
              <a:buSzPts val="1100"/>
            </a:pPr>
            <a:endParaRPr lang="en"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US" dirty="0">
                <a:latin typeface="Calibri" panose="020F0502020204030204" pitchFamily="34" charset="0"/>
                <a:ea typeface="Comfortaa"/>
                <a:cs typeface="Calibri" panose="020F0502020204030204" pitchFamily="34" charset="0"/>
                <a:sym typeface="Comfortaa"/>
              </a:rPr>
              <a:t>There are “points of interest” in the areas where two lines intersect. ​</a:t>
            </a:r>
          </a:p>
          <a:p>
            <a:pPr>
              <a:lnSpc>
                <a:spcPct val="115000"/>
              </a:lnSpc>
              <a:buClr>
                <a:schemeClr val="dk1"/>
              </a:buClr>
              <a:buSzPts val="1100"/>
            </a:pPr>
            <a:r>
              <a:rPr lang="en-US" dirty="0">
                <a:latin typeface="Calibri" panose="020F0502020204030204" pitchFamily="34" charset="0"/>
                <a:ea typeface="Comfortaa"/>
                <a:cs typeface="Calibri" panose="020F0502020204030204" pitchFamily="34" charset="0"/>
                <a:sym typeface="Comfortaa"/>
              </a:rPr>
              <a:t>The rule indicates that you should place key elements of your scene at one or more of these areas in a photo.​</a:t>
            </a:r>
          </a:p>
          <a:p>
            <a:pPr>
              <a:lnSpc>
                <a:spcPct val="115000"/>
              </a:lnSpc>
              <a:buClr>
                <a:schemeClr val="dk1"/>
              </a:buClr>
              <a:buSzPts val="1100"/>
            </a:pPr>
            <a:r>
              <a:rPr lang="en-US" dirty="0">
                <a:latin typeface="Calibri" panose="020F0502020204030204" pitchFamily="34" charset="0"/>
                <a:ea typeface="Comfortaa"/>
                <a:cs typeface="Calibri" panose="020F0502020204030204" pitchFamily="34" charset="0"/>
                <a:sym typeface="Comfortaa"/>
              </a:rPr>
              <a:t>​</a:t>
            </a:r>
          </a:p>
          <a:p>
            <a:pPr>
              <a:lnSpc>
                <a:spcPct val="115000"/>
              </a:lnSpc>
              <a:buClr>
                <a:schemeClr val="dk1"/>
              </a:buClr>
              <a:buSzPts val="1100"/>
            </a:pPr>
            <a:r>
              <a:rPr lang="en-US" dirty="0">
                <a:latin typeface="Calibri" panose="020F0502020204030204" pitchFamily="34" charset="0"/>
                <a:ea typeface="Comfortaa"/>
                <a:cs typeface="Calibri" panose="020F0502020204030204" pitchFamily="34" charset="0"/>
                <a:sym typeface="Comfortaa"/>
              </a:rPr>
              <a:t>Your smartphone’s camera may have a compositional grid overlay as a settings feature to make positioning a subject easier.​</a:t>
            </a:r>
          </a:p>
          <a:p>
            <a:pPr>
              <a:lnSpc>
                <a:spcPct val="115000"/>
              </a:lnSpc>
              <a:buClr>
                <a:schemeClr val="dk1"/>
              </a:buClr>
              <a:buSzPts val="1100"/>
            </a:pPr>
            <a:r>
              <a:rPr lang="en-US" dirty="0">
                <a:latin typeface="Calibri" panose="020F0502020204030204" pitchFamily="34" charset="0"/>
                <a:ea typeface="Comfortaa"/>
                <a:cs typeface="Calibri" panose="020F0502020204030204" pitchFamily="34" charset="0"/>
                <a:sym typeface="Comfortaa"/>
              </a:rPr>
              <a:t>​</a:t>
            </a:r>
          </a:p>
          <a:p>
            <a:pPr>
              <a:lnSpc>
                <a:spcPct val="115000"/>
              </a:lnSpc>
              <a:buClr>
                <a:schemeClr val="dk1"/>
              </a:buClr>
              <a:buSzPts val="1100"/>
            </a:pPr>
            <a:r>
              <a:rPr lang="en-US" dirty="0">
                <a:latin typeface="Calibri" panose="020F0502020204030204" pitchFamily="34" charset="0"/>
                <a:ea typeface="Comfortaa"/>
                <a:cs typeface="Calibri" panose="020F0502020204030204" pitchFamily="34" charset="0"/>
                <a:sym typeface="Comfortaa"/>
              </a:rPr>
              <a:t>If you’re new to the rule of thirds, shoot a wider image, then crop later to achieve the composition you’re trying to create.​</a:t>
            </a:r>
            <a:r>
              <a:rPr lang="en" dirty="0">
                <a:latin typeface="Calibri" panose="020F0502020204030204" pitchFamily="34" charset="0"/>
                <a:ea typeface="Comfortaa"/>
                <a:cs typeface="Calibri" panose="020F0502020204030204" pitchFamily="34" charset="0"/>
                <a:sym typeface="Comfortaa"/>
              </a:rPr>
              <a:t>​</a:t>
            </a:r>
            <a:endParaRPr dirty="0">
              <a:latin typeface="Calibri" panose="020F0502020204030204" pitchFamily="34" charset="0"/>
              <a:ea typeface="Comfortaa"/>
              <a:cs typeface="Calibri" panose="020F0502020204030204" pitchFamily="34" charset="0"/>
              <a:sym typeface="Comfortaa"/>
            </a:endParaRPr>
          </a:p>
        </p:txBody>
      </p:sp>
      <p:pic>
        <p:nvPicPr>
          <p:cNvPr id="17" name="Picture 16" descr="Icon&#10;&#10;Description automatically generated">
            <a:extLst>
              <a:ext uri="{FF2B5EF4-FFF2-40B4-BE49-F238E27FC236}">
                <a16:creationId xmlns:a16="http://schemas.microsoft.com/office/drawing/2014/main" id="{A119331B-6AB9-9243-9307-06578313F4C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564" y="6328744"/>
            <a:ext cx="1691842" cy="3579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p:nvPr/>
        </p:nvSpPr>
        <p:spPr>
          <a:xfrm>
            <a:off x="572886" y="790513"/>
            <a:ext cx="2426346" cy="630300"/>
          </a:xfrm>
          <a:prstGeom prst="rect">
            <a:avLst/>
          </a:prstGeom>
          <a:noFill/>
          <a:ln>
            <a:noFill/>
          </a:ln>
        </p:spPr>
        <p:txBody>
          <a:bodyPr spcFirstLastPara="1" wrap="square" lIns="91425" tIns="91425" rIns="91425" bIns="91425" anchor="t" anchorCtr="0">
            <a:noAutofit/>
          </a:bodyPr>
          <a:lstStyle/>
          <a:p>
            <a:r>
              <a:rPr lang="en-US" sz="2300" b="1" spc="600" dirty="0">
                <a:latin typeface="Calibri" panose="020F0502020204030204" pitchFamily="34" charset="0"/>
                <a:ea typeface="Comfortaa"/>
                <a:cs typeface="Calibri" panose="020F0502020204030204" pitchFamily="34" charset="0"/>
                <a:sym typeface="Comfortaa"/>
              </a:rPr>
              <a:t>QUALITY </a:t>
            </a:r>
            <a:br>
              <a:rPr lang="en-US" sz="2300" b="1" spc="600" dirty="0">
                <a:latin typeface="Calibri" panose="020F0502020204030204" pitchFamily="34" charset="0"/>
                <a:ea typeface="Comfortaa"/>
                <a:cs typeface="Calibri" panose="020F0502020204030204" pitchFamily="34" charset="0"/>
                <a:sym typeface="Comfortaa"/>
              </a:rPr>
            </a:br>
            <a:r>
              <a:rPr lang="en-US" sz="2300" b="1" spc="600" dirty="0">
                <a:latin typeface="Calibri" panose="020F0502020204030204" pitchFamily="34" charset="0"/>
                <a:ea typeface="Comfortaa"/>
                <a:cs typeface="Calibri" panose="020F0502020204030204" pitchFamily="34" charset="0"/>
                <a:sym typeface="Comfortaa"/>
              </a:rPr>
              <a:t>AND FOCUS</a:t>
            </a:r>
          </a:p>
        </p:txBody>
      </p:sp>
      <p:sp>
        <p:nvSpPr>
          <p:cNvPr id="186" name="Google Shape;186;p27"/>
          <p:cNvSpPr txBox="1"/>
          <p:nvPr/>
        </p:nvSpPr>
        <p:spPr>
          <a:xfrm>
            <a:off x="572886" y="1770064"/>
            <a:ext cx="2718954" cy="4511863"/>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latin typeface="Calibri" panose="020F0502020204030204" pitchFamily="34" charset="0"/>
                <a:ea typeface="Calibri" panose="020F0502020204030204" pitchFamily="34" charset="0"/>
                <a:cs typeface="Calibri" panose="020F0502020204030204" pitchFamily="34" charset="0"/>
              </a:rPr>
              <a:t>For print-quality reproduction, photos should be high resolution with 300 dpi.</a:t>
            </a:r>
          </a:p>
          <a:p>
            <a:pPr>
              <a:lnSpc>
                <a:spcPct val="115000"/>
              </a:lnSpc>
              <a:buClr>
                <a:schemeClr val="dk1"/>
              </a:buClr>
              <a:buSzPts val="1100"/>
            </a:pPr>
            <a:endParaRPr lang="en-US"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A big part of quality photography is also getting the focus right. Missing the focus even slightly can turn a potentially great photo into a bad one.​</a:t>
            </a:r>
            <a:endParaRPr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a:t>
            </a:r>
            <a:endParaRPr dirty="0">
              <a:latin typeface="Calibri" panose="020F0502020204030204" pitchFamily="34" charset="0"/>
              <a:ea typeface="Comfortaa"/>
              <a:cs typeface="Calibri" panose="020F0502020204030204" pitchFamily="34" charset="0"/>
              <a:sym typeface="Comfortaa"/>
            </a:endParaRPr>
          </a:p>
          <a:p>
            <a:pPr>
              <a:lnSpc>
                <a:spcPct val="115000"/>
              </a:lnSpc>
              <a:buClr>
                <a:schemeClr val="dk1"/>
              </a:buClr>
              <a:buSzPts val="1100"/>
            </a:pPr>
            <a:r>
              <a:rPr lang="en" dirty="0">
                <a:latin typeface="Calibri" panose="020F0502020204030204" pitchFamily="34" charset="0"/>
                <a:ea typeface="Comfortaa"/>
                <a:cs typeface="Calibri" panose="020F0502020204030204" pitchFamily="34" charset="0"/>
                <a:sym typeface="Comfortaa"/>
              </a:rPr>
              <a:t>While smartphones take great photos, their auto-focus system doesn’t always create the look you’re aiming for. If you can manually choose your area of focus, apply the rule of thirds when shooting your images.</a:t>
            </a:r>
            <a:endParaRPr dirty="0">
              <a:latin typeface="Calibri" panose="020F0502020204030204" pitchFamily="34" charset="0"/>
              <a:ea typeface="Comfortaa"/>
              <a:cs typeface="Calibri" panose="020F0502020204030204" pitchFamily="34" charset="0"/>
              <a:sym typeface="Comfortaa"/>
            </a:endParaRPr>
          </a:p>
        </p:txBody>
      </p:sp>
      <p:pic>
        <p:nvPicPr>
          <p:cNvPr id="11" name="Picture 10" descr="A picture containing table, person, indoor, food&#10;&#10;Description automatically generated">
            <a:extLst>
              <a:ext uri="{FF2B5EF4-FFF2-40B4-BE49-F238E27FC236}">
                <a16:creationId xmlns:a16="http://schemas.microsoft.com/office/drawing/2014/main" id="{E383BF6D-DCA4-3146-A51C-3FCE6995E4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011" t="11011"/>
          <a:stretch/>
        </p:blipFill>
        <p:spPr>
          <a:xfrm>
            <a:off x="7996814" y="3439420"/>
            <a:ext cx="3862568" cy="2575045"/>
          </a:xfrm>
          <a:prstGeom prst="rect">
            <a:avLst/>
          </a:prstGeom>
        </p:spPr>
      </p:pic>
      <p:pic>
        <p:nvPicPr>
          <p:cNvPr id="20" name="Picture 19" descr="A plate of food&#10;&#10;Description automatically generated">
            <a:extLst>
              <a:ext uri="{FF2B5EF4-FFF2-40B4-BE49-F238E27FC236}">
                <a16:creationId xmlns:a16="http://schemas.microsoft.com/office/drawing/2014/main" id="{7C21F9B4-F670-9740-AAF4-1D38C12101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68882" y="698254"/>
            <a:ext cx="3862568" cy="2575045"/>
          </a:xfrm>
          <a:prstGeom prst="rect">
            <a:avLst/>
          </a:prstGeom>
        </p:spPr>
      </p:pic>
      <p:pic>
        <p:nvPicPr>
          <p:cNvPr id="22" name="Picture 21" descr="A picture containing food, slice, sliced, several&#10;&#10;Description automatically generated">
            <a:extLst>
              <a:ext uri="{FF2B5EF4-FFF2-40B4-BE49-F238E27FC236}">
                <a16:creationId xmlns:a16="http://schemas.microsoft.com/office/drawing/2014/main" id="{357B73FD-2DF9-FD43-8FA8-4B633BF791A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67817" y="3439420"/>
            <a:ext cx="3862568" cy="2575045"/>
          </a:xfrm>
          <a:prstGeom prst="rect">
            <a:avLst/>
          </a:prstGeom>
        </p:spPr>
      </p:pic>
      <p:pic>
        <p:nvPicPr>
          <p:cNvPr id="24" name="Picture 23" descr="A bowl of food on a table&#10;&#10;Description automatically generated with low confidence">
            <a:extLst>
              <a:ext uri="{FF2B5EF4-FFF2-40B4-BE49-F238E27FC236}">
                <a16:creationId xmlns:a16="http://schemas.microsoft.com/office/drawing/2014/main" id="{42FC9285-183F-B84C-87D7-82192C45381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19701" b="35861"/>
          <a:stretch/>
        </p:blipFill>
        <p:spPr>
          <a:xfrm>
            <a:off x="7987919" y="699507"/>
            <a:ext cx="3862568" cy="2573791"/>
          </a:xfrm>
          <a:prstGeom prst="rect">
            <a:avLst/>
          </a:prstGeom>
        </p:spPr>
      </p:pic>
      <p:cxnSp>
        <p:nvCxnSpPr>
          <p:cNvPr id="28" name="Straight Connector 27">
            <a:extLst>
              <a:ext uri="{FF2B5EF4-FFF2-40B4-BE49-F238E27FC236}">
                <a16:creationId xmlns:a16="http://schemas.microsoft.com/office/drawing/2014/main" id="{CDCB82FD-7425-7044-BF57-E6980CCB5E5F}"/>
              </a:ext>
            </a:extLst>
          </p:cNvPr>
          <p:cNvCxnSpPr>
            <a:cxnSpLocks/>
          </p:cNvCxnSpPr>
          <p:nvPr/>
        </p:nvCxnSpPr>
        <p:spPr>
          <a:xfrm>
            <a:off x="7914132" y="698254"/>
            <a:ext cx="0" cy="5305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DC39C3B-4016-A340-9B08-39A45F52DB49}"/>
              </a:ext>
            </a:extLst>
          </p:cNvPr>
          <p:cNvCxnSpPr>
            <a:cxnSpLocks/>
          </p:cNvCxnSpPr>
          <p:nvPr/>
        </p:nvCxnSpPr>
        <p:spPr>
          <a:xfrm flipH="1">
            <a:off x="3977322" y="3351276"/>
            <a:ext cx="7873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descr="Icon&#10;&#10;Description automatically generated">
            <a:extLst>
              <a:ext uri="{FF2B5EF4-FFF2-40B4-BE49-F238E27FC236}">
                <a16:creationId xmlns:a16="http://schemas.microsoft.com/office/drawing/2014/main" id="{076A69D4-0EF1-0E47-AFB9-A95744A7824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1524" y="6273206"/>
            <a:ext cx="1691842" cy="3579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5DAE79-B3C2-4BC6-BE7B-FFFCFAD04CD9}"/>
              </a:ext>
            </a:extLst>
          </p:cNvPr>
          <p:cNvSpPr txBox="1"/>
          <p:nvPr/>
        </p:nvSpPr>
        <p:spPr>
          <a:xfrm>
            <a:off x="634321" y="1002341"/>
            <a:ext cx="3490161" cy="800219"/>
          </a:xfrm>
          <a:prstGeom prst="rect">
            <a:avLst/>
          </a:prstGeom>
          <a:noFill/>
        </p:spPr>
        <p:txBody>
          <a:bodyPr wrap="square">
            <a:spAutoFit/>
          </a:bodyPr>
          <a:lstStyle/>
          <a:p>
            <a:r>
              <a:rPr lang="en-US" sz="2300" b="1" spc="600" dirty="0">
                <a:latin typeface="Calibri" panose="020F0502020204030204" pitchFamily="34" charset="0"/>
                <a:ea typeface="Comfortaa"/>
                <a:cs typeface="Calibri" panose="020F0502020204030204" pitchFamily="34" charset="0"/>
                <a:sym typeface="Comfortaa"/>
              </a:rPr>
              <a:t>PHOTOGRAPHING PEOPLE </a:t>
            </a:r>
          </a:p>
        </p:txBody>
      </p:sp>
      <p:sp>
        <p:nvSpPr>
          <p:cNvPr id="6" name="TextBox 5">
            <a:extLst>
              <a:ext uri="{FF2B5EF4-FFF2-40B4-BE49-F238E27FC236}">
                <a16:creationId xmlns:a16="http://schemas.microsoft.com/office/drawing/2014/main" id="{153B4D61-7AA2-42B3-A2CE-8C6D79EC9E54}"/>
              </a:ext>
            </a:extLst>
          </p:cNvPr>
          <p:cNvSpPr txBox="1"/>
          <p:nvPr/>
        </p:nvSpPr>
        <p:spPr>
          <a:xfrm>
            <a:off x="634321" y="1963039"/>
            <a:ext cx="3855177" cy="3754874"/>
          </a:xfrm>
          <a:prstGeom prst="rect">
            <a:avLst/>
          </a:prstGeom>
          <a:noFill/>
        </p:spPr>
        <p:txBody>
          <a:bodyPr wrap="square" numCol="1">
            <a:spAutoFit/>
          </a:bodyPr>
          <a:lstStyle/>
          <a:p>
            <a:r>
              <a:rPr lang="en" dirty="0">
                <a:latin typeface="Calibri" panose="020F0502020204030204" pitchFamily="34" charset="0"/>
                <a:ea typeface="Comfortaa"/>
                <a:cs typeface="Calibri" panose="020F0502020204030204" pitchFamily="34" charset="0"/>
                <a:sym typeface="Comfortaa"/>
              </a:rPr>
              <a:t>When photographing people for publications, consider limiting the frame to the face and chest area to better capture the subject’s personality. Full-body photography works great when you’re trying to capture the subject’s presence in a setting. </a:t>
            </a:r>
            <a:r>
              <a:rPr lang="en" dirty="0">
                <a:latin typeface="Calibri" panose="020F0502020204030204" pitchFamily="34" charset="0"/>
                <a:cs typeface="Calibri" panose="020F0502020204030204" pitchFamily="34" charset="0"/>
                <a:sym typeface="Comfortaa"/>
              </a:rPr>
              <a:t>Sodexo chefs should be wearing a Sodexo-approved uniform if preparing food. Whether you choose a closeup or a full-body shot, the eyes should always be in focus in your photograph.</a:t>
            </a:r>
          </a:p>
          <a:p>
            <a:endParaRPr lang="en" dirty="0">
              <a:latin typeface="Calibri" panose="020F0502020204030204" pitchFamily="34" charset="0"/>
              <a:cs typeface="Calibri" panose="020F0502020204030204" pitchFamily="34" charset="0"/>
              <a:sym typeface="Comfortaa"/>
            </a:endParaRPr>
          </a:p>
          <a:p>
            <a:r>
              <a:rPr lang="en" dirty="0">
                <a:latin typeface="Calibri" panose="020F0502020204030204" pitchFamily="34" charset="0"/>
                <a:cs typeface="Calibri" panose="020F0502020204030204" pitchFamily="34" charset="0"/>
                <a:sym typeface="Comfortaa"/>
              </a:rPr>
              <a:t>Portrait photography is very effective with a minimalist or plain background. If a background will be included, lessen distracting elements by positioning your subject in front of objects or blurring the background. Always be sure kitchen conditions are clean and safe – additional tips are found on the last slide</a:t>
            </a:r>
            <a:r>
              <a:rPr lang="en" strike="sngStrike" dirty="0">
                <a:latin typeface="Calibri" panose="020F0502020204030204" pitchFamily="34" charset="0"/>
                <a:cs typeface="Calibri" panose="020F0502020204030204" pitchFamily="34" charset="0"/>
                <a:sym typeface="Comfortaa"/>
              </a:rPr>
              <a:t>.</a:t>
            </a:r>
            <a:endParaRPr lang="en-US" strike="sngStrike" dirty="0">
              <a:highlight>
                <a:srgbClr val="FFFF00"/>
              </a:highlight>
              <a:latin typeface="Calibri" panose="020F0502020204030204" pitchFamily="34" charset="0"/>
              <a:cs typeface="Calibri" panose="020F0502020204030204" pitchFamily="34" charset="0"/>
            </a:endParaRPr>
          </a:p>
        </p:txBody>
      </p:sp>
      <p:pic>
        <p:nvPicPr>
          <p:cNvPr id="3" name="Picture 2" descr="A person wearing a white hat&#10;&#10;Description automatically generated with low confidence">
            <a:extLst>
              <a:ext uri="{FF2B5EF4-FFF2-40B4-BE49-F238E27FC236}">
                <a16:creationId xmlns:a16="http://schemas.microsoft.com/office/drawing/2014/main" id="{32968C94-22DE-F140-BE97-A6EF2E4A34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98722" y="2029441"/>
            <a:ext cx="2238432" cy="3365890"/>
          </a:xfrm>
          <a:prstGeom prst="rect">
            <a:avLst/>
          </a:prstGeom>
        </p:spPr>
      </p:pic>
      <p:pic>
        <p:nvPicPr>
          <p:cNvPr id="16" name="Picture 15" descr="A picture containing person, indoor, kitchen&#10;&#10;Description automatically generated">
            <a:extLst>
              <a:ext uri="{FF2B5EF4-FFF2-40B4-BE49-F238E27FC236}">
                <a16:creationId xmlns:a16="http://schemas.microsoft.com/office/drawing/2014/main" id="{24BF74CB-AC98-2642-A223-0FF7ACBCF2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10010" y="2029441"/>
            <a:ext cx="2243927" cy="3365890"/>
          </a:xfrm>
          <a:prstGeom prst="rect">
            <a:avLst/>
          </a:prstGeom>
        </p:spPr>
      </p:pic>
      <p:pic>
        <p:nvPicPr>
          <p:cNvPr id="18" name="Picture 17" descr="A picture containing indoor, preparing&#10;&#10;Description automatically generated">
            <a:extLst>
              <a:ext uri="{FF2B5EF4-FFF2-40B4-BE49-F238E27FC236}">
                <a16:creationId xmlns:a16="http://schemas.microsoft.com/office/drawing/2014/main" id="{7CBE755C-E112-F84E-9935-B253C126E5F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7388" t="-123" r="38168" b="-123"/>
          <a:stretch/>
        </p:blipFill>
        <p:spPr>
          <a:xfrm>
            <a:off x="7251618" y="2029441"/>
            <a:ext cx="2243928" cy="3365890"/>
          </a:xfrm>
          <a:prstGeom prst="rect">
            <a:avLst/>
          </a:prstGeom>
        </p:spPr>
      </p:pic>
      <p:pic>
        <p:nvPicPr>
          <p:cNvPr id="19" name="Picture 18" descr="Icon&#10;&#10;Description automatically generated">
            <a:extLst>
              <a:ext uri="{FF2B5EF4-FFF2-40B4-BE49-F238E27FC236}">
                <a16:creationId xmlns:a16="http://schemas.microsoft.com/office/drawing/2014/main" id="{878B9A90-B8FE-5842-9D26-FB1071B8C58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6169" y="6052204"/>
            <a:ext cx="1691842" cy="357972"/>
          </a:xfrm>
          <a:prstGeom prst="rect">
            <a:avLst/>
          </a:prstGeom>
        </p:spPr>
      </p:pic>
    </p:spTree>
    <p:extLst>
      <p:ext uri="{BB962C8B-B14F-4D97-AF65-F5344CB8AC3E}">
        <p14:creationId xmlns:p14="http://schemas.microsoft.com/office/powerpoint/2010/main" val="5135773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5DAE79-B3C2-4BC6-BE7B-FFFCFAD04CD9}"/>
              </a:ext>
            </a:extLst>
          </p:cNvPr>
          <p:cNvSpPr txBox="1"/>
          <p:nvPr/>
        </p:nvSpPr>
        <p:spPr>
          <a:xfrm>
            <a:off x="397982" y="690334"/>
            <a:ext cx="4713664" cy="446276"/>
          </a:xfrm>
          <a:prstGeom prst="rect">
            <a:avLst/>
          </a:prstGeom>
          <a:noFill/>
        </p:spPr>
        <p:txBody>
          <a:bodyPr wrap="square">
            <a:spAutoFit/>
          </a:bodyPr>
          <a:lstStyle/>
          <a:p>
            <a:r>
              <a:rPr lang="en-US" sz="2300" b="1" spc="600" dirty="0">
                <a:latin typeface="Calibri" panose="020F0502020204030204" pitchFamily="34" charset="0"/>
                <a:ea typeface="Comfortaa"/>
                <a:cs typeface="Calibri" panose="020F0502020204030204" pitchFamily="34" charset="0"/>
                <a:sym typeface="Comfortaa"/>
              </a:rPr>
              <a:t>PHOTOGRAPHING FOOD </a:t>
            </a:r>
          </a:p>
        </p:txBody>
      </p:sp>
      <p:sp>
        <p:nvSpPr>
          <p:cNvPr id="16" name="TextBox 15">
            <a:extLst>
              <a:ext uri="{FF2B5EF4-FFF2-40B4-BE49-F238E27FC236}">
                <a16:creationId xmlns:a16="http://schemas.microsoft.com/office/drawing/2014/main" id="{A9C92F58-217E-465B-92C5-75C85701EE6E}"/>
              </a:ext>
            </a:extLst>
          </p:cNvPr>
          <p:cNvSpPr txBox="1"/>
          <p:nvPr/>
        </p:nvSpPr>
        <p:spPr>
          <a:xfrm>
            <a:off x="394475" y="1280734"/>
            <a:ext cx="3097546" cy="4185761"/>
          </a:xfrm>
          <a:prstGeom prst="rect">
            <a:avLst/>
          </a:prstGeom>
          <a:noFill/>
        </p:spPr>
        <p:txBody>
          <a:bodyPr wrap="square">
            <a:spAutoFit/>
          </a:bodyPr>
          <a:lstStyle/>
          <a:p>
            <a:r>
              <a:rPr lang="en" dirty="0">
                <a:latin typeface="Calibri" panose="020F0502020204030204" pitchFamily="34" charset="0"/>
                <a:ea typeface="Comfortaa"/>
                <a:cs typeface="Calibri" panose="020F0502020204030204" pitchFamily="34" charset="0"/>
                <a:sym typeface="Comfortaa"/>
              </a:rPr>
              <a:t>When photographing food, lighting is the most important element for showcasing amazing dishes and authentic colors. In most kitchens, natural light isn’t available so you’ll need to find creative ways to light your food photography without creating harsh shadows or flat tones.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For individual food shots, get in close to showcase the ingredients, textures and colors. For wider shots, it’s important to create a pleasing composition of visual elements and minimize clutter. Be sure to experiment with different angles for different foods: Sandwiches photograph best with a front view, bowls and pizzas from an overhead view and composed plates at a 45-degree angle.</a:t>
            </a:r>
          </a:p>
        </p:txBody>
      </p:sp>
      <p:pic>
        <p:nvPicPr>
          <p:cNvPr id="3" name="Picture 2" descr="A picture containing snack food&#10;&#10;Description automatically generated">
            <a:extLst>
              <a:ext uri="{FF2B5EF4-FFF2-40B4-BE49-F238E27FC236}">
                <a16:creationId xmlns:a16="http://schemas.microsoft.com/office/drawing/2014/main" id="{BA2C801E-5B53-D14A-B1C1-CE34DF35E2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532" t="6342" r="9152" b="6342"/>
          <a:stretch/>
        </p:blipFill>
        <p:spPr>
          <a:xfrm>
            <a:off x="5596279" y="150677"/>
            <a:ext cx="3149610" cy="2099740"/>
          </a:xfrm>
          <a:prstGeom prst="rect">
            <a:avLst/>
          </a:prstGeom>
        </p:spPr>
      </p:pic>
      <p:pic>
        <p:nvPicPr>
          <p:cNvPr id="23" name="Picture 22" descr="A picture containing table, indoor, food, dish&#10;&#10;Description automatically generated">
            <a:extLst>
              <a:ext uri="{FF2B5EF4-FFF2-40B4-BE49-F238E27FC236}">
                <a16:creationId xmlns:a16="http://schemas.microsoft.com/office/drawing/2014/main" id="{EE2FB060-A7A5-A84D-A65C-A559B0BA13B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6631" t="21956" b="4675"/>
          <a:stretch/>
        </p:blipFill>
        <p:spPr>
          <a:xfrm>
            <a:off x="8895185" y="150677"/>
            <a:ext cx="3149611" cy="2099740"/>
          </a:xfrm>
          <a:prstGeom prst="rect">
            <a:avLst/>
          </a:prstGeom>
        </p:spPr>
      </p:pic>
      <p:pic>
        <p:nvPicPr>
          <p:cNvPr id="25" name="Picture 24" descr="A plate of food&#10;&#10;Description automatically generated with medium confidence">
            <a:extLst>
              <a:ext uri="{FF2B5EF4-FFF2-40B4-BE49-F238E27FC236}">
                <a16:creationId xmlns:a16="http://schemas.microsoft.com/office/drawing/2014/main" id="{84E15A76-CE1E-E246-AC59-964B676F29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95186" y="4623143"/>
            <a:ext cx="3149610" cy="2100170"/>
          </a:xfrm>
          <a:prstGeom prst="rect">
            <a:avLst/>
          </a:prstGeom>
        </p:spPr>
      </p:pic>
      <p:pic>
        <p:nvPicPr>
          <p:cNvPr id="27" name="Picture 26" descr="A plate of salad&#10;&#10;Description automatically generated with medium confidence">
            <a:extLst>
              <a:ext uri="{FF2B5EF4-FFF2-40B4-BE49-F238E27FC236}">
                <a16:creationId xmlns:a16="http://schemas.microsoft.com/office/drawing/2014/main" id="{51AD7714-C516-8045-8BA3-A73B429291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87372" y="2384213"/>
            <a:ext cx="3156361" cy="2100171"/>
          </a:xfrm>
          <a:prstGeom prst="rect">
            <a:avLst/>
          </a:prstGeom>
        </p:spPr>
      </p:pic>
      <p:pic>
        <p:nvPicPr>
          <p:cNvPr id="29" name="Picture 28" descr="A slice of cake with a strawberry on top&#10;&#10;Description automatically generated with medium confidence">
            <a:extLst>
              <a:ext uri="{FF2B5EF4-FFF2-40B4-BE49-F238E27FC236}">
                <a16:creationId xmlns:a16="http://schemas.microsoft.com/office/drawing/2014/main" id="{E7E3CFDA-08C0-A448-86E6-D9697B958CC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705" t="3705"/>
          <a:stretch/>
        </p:blipFill>
        <p:spPr>
          <a:xfrm>
            <a:off x="5587371" y="4619834"/>
            <a:ext cx="3156361" cy="2103479"/>
          </a:xfrm>
          <a:prstGeom prst="rect">
            <a:avLst/>
          </a:prstGeom>
        </p:spPr>
      </p:pic>
      <p:pic>
        <p:nvPicPr>
          <p:cNvPr id="33" name="Picture 32" descr="A picture containing plate, beverage, coffee, piece&#10;&#10;Description automatically generated">
            <a:extLst>
              <a:ext uri="{FF2B5EF4-FFF2-40B4-BE49-F238E27FC236}">
                <a16:creationId xmlns:a16="http://schemas.microsoft.com/office/drawing/2014/main" id="{0A7327D0-4919-224D-8283-2395C8BC868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8770" t="9738" r="8691" b="7723"/>
          <a:stretch/>
        </p:blipFill>
        <p:spPr>
          <a:xfrm>
            <a:off x="8895185" y="2384213"/>
            <a:ext cx="3152643" cy="2099741"/>
          </a:xfrm>
          <a:prstGeom prst="rect">
            <a:avLst/>
          </a:prstGeom>
        </p:spPr>
      </p:pic>
      <p:cxnSp>
        <p:nvCxnSpPr>
          <p:cNvPr id="34" name="Straight Connector 33">
            <a:extLst>
              <a:ext uri="{FF2B5EF4-FFF2-40B4-BE49-F238E27FC236}">
                <a16:creationId xmlns:a16="http://schemas.microsoft.com/office/drawing/2014/main" id="{C9D26180-4CC8-0644-89C9-FBA80B7EC675}"/>
              </a:ext>
            </a:extLst>
          </p:cNvPr>
          <p:cNvCxnSpPr>
            <a:cxnSpLocks/>
          </p:cNvCxnSpPr>
          <p:nvPr/>
        </p:nvCxnSpPr>
        <p:spPr>
          <a:xfrm>
            <a:off x="8818682" y="140156"/>
            <a:ext cx="0" cy="6581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1FB032-DEF9-2F46-B53F-0C88FB05BD3F}"/>
              </a:ext>
            </a:extLst>
          </p:cNvPr>
          <p:cNvCxnSpPr>
            <a:cxnSpLocks/>
          </p:cNvCxnSpPr>
          <p:nvPr/>
        </p:nvCxnSpPr>
        <p:spPr>
          <a:xfrm flipH="1">
            <a:off x="5587371" y="2311397"/>
            <a:ext cx="645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2E0B9F-6AC6-0C40-87FD-F6FA0584EF2D}"/>
              </a:ext>
            </a:extLst>
          </p:cNvPr>
          <p:cNvCxnSpPr>
            <a:cxnSpLocks/>
          </p:cNvCxnSpPr>
          <p:nvPr/>
        </p:nvCxnSpPr>
        <p:spPr>
          <a:xfrm flipH="1">
            <a:off x="5579876" y="4552427"/>
            <a:ext cx="645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39" descr="Icon&#10;&#10;Description automatically generated">
            <a:extLst>
              <a:ext uri="{FF2B5EF4-FFF2-40B4-BE49-F238E27FC236}">
                <a16:creationId xmlns:a16="http://schemas.microsoft.com/office/drawing/2014/main" id="{CE32641C-9903-C941-9CF4-933241C5BD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1705" y="6257478"/>
            <a:ext cx="1691842" cy="357972"/>
          </a:xfrm>
          <a:prstGeom prst="rect">
            <a:avLst/>
          </a:prstGeom>
        </p:spPr>
      </p:pic>
    </p:spTree>
    <p:extLst>
      <p:ext uri="{BB962C8B-B14F-4D97-AF65-F5344CB8AC3E}">
        <p14:creationId xmlns:p14="http://schemas.microsoft.com/office/powerpoint/2010/main" val="357030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p:nvPr/>
        </p:nvSpPr>
        <p:spPr>
          <a:xfrm>
            <a:off x="382917" y="812989"/>
            <a:ext cx="4284245" cy="416554"/>
          </a:xfrm>
          <a:prstGeom prst="rect">
            <a:avLst/>
          </a:prstGeom>
          <a:noFill/>
          <a:ln>
            <a:noFill/>
          </a:ln>
        </p:spPr>
        <p:txBody>
          <a:bodyPr spcFirstLastPara="1" wrap="square" lIns="91425" tIns="91425" rIns="91425" bIns="91425" anchor="t" anchorCtr="0">
            <a:noAutofit/>
          </a:bodyPr>
          <a:lstStyle/>
          <a:p>
            <a:r>
              <a:rPr lang="en-US" sz="2300" b="1" spc="600" dirty="0">
                <a:latin typeface="Calibri" panose="020F0502020204030204" pitchFamily="34" charset="0"/>
                <a:ea typeface="Comfortaa"/>
                <a:cs typeface="Calibri" panose="020F0502020204030204" pitchFamily="34" charset="0"/>
                <a:sym typeface="Comfortaa"/>
              </a:rPr>
              <a:t>SET UP FOR SUCCESS</a:t>
            </a:r>
          </a:p>
        </p:txBody>
      </p:sp>
      <p:sp>
        <p:nvSpPr>
          <p:cNvPr id="18" name="TextBox 17">
            <a:extLst>
              <a:ext uri="{FF2B5EF4-FFF2-40B4-BE49-F238E27FC236}">
                <a16:creationId xmlns:a16="http://schemas.microsoft.com/office/drawing/2014/main" id="{4A8450B9-F636-4C54-892F-BD68B8396FDF}"/>
              </a:ext>
            </a:extLst>
          </p:cNvPr>
          <p:cNvSpPr txBox="1"/>
          <p:nvPr/>
        </p:nvSpPr>
        <p:spPr>
          <a:xfrm>
            <a:off x="382916" y="1408979"/>
            <a:ext cx="4284243" cy="4185761"/>
          </a:xfrm>
          <a:prstGeom prst="rect">
            <a:avLst/>
          </a:prstGeom>
          <a:noFill/>
        </p:spPr>
        <p:txBody>
          <a:bodyPr wrap="square">
            <a:spAutoFit/>
          </a:bodyPr>
          <a:lstStyle/>
          <a:p>
            <a:r>
              <a:rPr lang="en" dirty="0">
                <a:latin typeface="Calibri" panose="020F0502020204030204" pitchFamily="34" charset="0"/>
                <a:ea typeface="Comfortaa"/>
                <a:cs typeface="Calibri" panose="020F0502020204030204" pitchFamily="34" charset="0"/>
                <a:sym typeface="Comfortaa"/>
              </a:rPr>
              <a:t>Photography is fun and creative—and with just a few tips, you can create engaging images. </a:t>
            </a:r>
          </a:p>
          <a:p>
            <a:endParaRPr lang="en" dirty="0">
              <a:latin typeface="Calibri" panose="020F0502020204030204" pitchFamily="34" charset="0"/>
              <a:ea typeface="Comfortaa"/>
              <a:cs typeface="Calibri" panose="020F0502020204030204" pitchFamily="34" charset="0"/>
              <a:sym typeface="Comfortaa"/>
            </a:endParaRPr>
          </a:p>
          <a:p>
            <a:r>
              <a:rPr lang="en" dirty="0">
                <a:latin typeface="Calibri" panose="020F0502020204030204" pitchFamily="34" charset="0"/>
                <a:ea typeface="Comfortaa"/>
                <a:cs typeface="Calibri" panose="020F0502020204030204" pitchFamily="34" charset="0"/>
                <a:sym typeface="Comfortaa"/>
              </a:rPr>
              <a:t>Set up action shots to convey a story and put the viewer right in the scene. While the photo on the left includes interesting details of the chef’s kitchen and menu, the “movement” of the chef on the right helps you envision his expertise and flair for the craft.</a:t>
            </a:r>
          </a:p>
          <a:p>
            <a:endParaRPr lang="en" dirty="0">
              <a:latin typeface="Calibri" panose="020F0502020204030204" pitchFamily="34" charset="0"/>
              <a:ea typeface="Comfortaa"/>
              <a:cs typeface="Calibri" panose="020F0502020204030204" pitchFamily="34" charset="0"/>
              <a:sym typeface="Comfortaa"/>
            </a:endParaRPr>
          </a:p>
          <a:p>
            <a:r>
              <a:rPr lang="en" dirty="0">
                <a:latin typeface="Calibri" panose="020F0502020204030204" pitchFamily="34" charset="0"/>
                <a:ea typeface="Comfortaa"/>
                <a:cs typeface="Calibri" panose="020F0502020204030204" pitchFamily="34" charset="0"/>
                <a:sym typeface="Comfortaa"/>
              </a:rPr>
              <a:t>Great food photography features engaging backgrounds, colors and vantage points. Spice up images with a mix of ingredients, visual textures and views.</a:t>
            </a:r>
          </a:p>
          <a:p>
            <a:endParaRPr lang="en" dirty="0">
              <a:latin typeface="Calibri" panose="020F0502020204030204" pitchFamily="34" charset="0"/>
              <a:ea typeface="Comfortaa"/>
              <a:cs typeface="Calibri" panose="020F0502020204030204" pitchFamily="34" charset="0"/>
              <a:sym typeface="Comfortaa"/>
            </a:endParaRPr>
          </a:p>
          <a:p>
            <a:r>
              <a:rPr lang="en" dirty="0">
                <a:latin typeface="Calibri" panose="020F0502020204030204" pitchFamily="34" charset="0"/>
                <a:ea typeface="Comfortaa"/>
                <a:cs typeface="Calibri" panose="020F0502020204030204" pitchFamily="34" charset="0"/>
                <a:sym typeface="Comfortaa"/>
              </a:rPr>
              <a:t>Proportion and order can certainly be appealing in photos, but relaxed styling, varied depth of field and color interest can bring more excitement to a subject.</a:t>
            </a:r>
            <a:endParaRPr lang="en" dirty="0">
              <a:highlight>
                <a:srgbClr val="00FF00"/>
              </a:highlight>
              <a:latin typeface="Kalinga" panose="020B0502040204020203" pitchFamily="34" charset="0"/>
              <a:ea typeface="Comfortaa"/>
              <a:cs typeface="Kalinga" panose="020B0502040204020203" pitchFamily="34" charset="0"/>
              <a:sym typeface="Comfortaa"/>
            </a:endParaRPr>
          </a:p>
          <a:p>
            <a:endParaRPr lang="en" dirty="0">
              <a:latin typeface="Kalinga" panose="020B0502040204020203" pitchFamily="34" charset="0"/>
              <a:cs typeface="Kalinga" panose="020B0502040204020203" pitchFamily="34" charset="0"/>
              <a:sym typeface="Comfortaa"/>
            </a:endParaRPr>
          </a:p>
          <a:p>
            <a:endParaRPr lang="en-US" dirty="0"/>
          </a:p>
        </p:txBody>
      </p:sp>
      <p:pic>
        <p:nvPicPr>
          <p:cNvPr id="7" name="Picture 6" descr="A picture containing indoor, person&#10;&#10;Description automatically generated">
            <a:extLst>
              <a:ext uri="{FF2B5EF4-FFF2-40B4-BE49-F238E27FC236}">
                <a16:creationId xmlns:a16="http://schemas.microsoft.com/office/drawing/2014/main" id="{D7295548-A471-8348-8CE7-D43D344604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24437" y="144919"/>
            <a:ext cx="2380308" cy="3355597"/>
          </a:xfrm>
          <a:prstGeom prst="rect">
            <a:avLst/>
          </a:prstGeom>
        </p:spPr>
      </p:pic>
      <p:pic>
        <p:nvPicPr>
          <p:cNvPr id="37" name="Picture 36" descr="A plate of food&#10;&#10;Description automatically generated with medium confidence">
            <a:extLst>
              <a:ext uri="{FF2B5EF4-FFF2-40B4-BE49-F238E27FC236}">
                <a16:creationId xmlns:a16="http://schemas.microsoft.com/office/drawing/2014/main" id="{B31AD69C-1B84-E647-A2BE-D4FA6937B2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7545" b="228"/>
          <a:stretch/>
        </p:blipFill>
        <p:spPr>
          <a:xfrm>
            <a:off x="5628222" y="3643991"/>
            <a:ext cx="2380308" cy="1463532"/>
          </a:xfrm>
          <a:prstGeom prst="rect">
            <a:avLst/>
          </a:prstGeom>
        </p:spPr>
      </p:pic>
      <p:pic>
        <p:nvPicPr>
          <p:cNvPr id="29" name="Picture 28" descr="A stack of cookies&#10;&#10;Description automatically generated with medium confidence">
            <a:extLst>
              <a:ext uri="{FF2B5EF4-FFF2-40B4-BE49-F238E27FC236}">
                <a16:creationId xmlns:a16="http://schemas.microsoft.com/office/drawing/2014/main" id="{B99EC370-E1CD-D643-B74C-F81CD549889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7636" t="27" r="7508" b="4042"/>
          <a:stretch/>
        </p:blipFill>
        <p:spPr>
          <a:xfrm>
            <a:off x="5626211" y="5249548"/>
            <a:ext cx="2380308" cy="1463532"/>
          </a:xfrm>
          <a:prstGeom prst="rect">
            <a:avLst/>
          </a:prstGeom>
        </p:spPr>
      </p:pic>
      <p:cxnSp>
        <p:nvCxnSpPr>
          <p:cNvPr id="3" name="Straight Connector 2">
            <a:extLst>
              <a:ext uri="{FF2B5EF4-FFF2-40B4-BE49-F238E27FC236}">
                <a16:creationId xmlns:a16="http://schemas.microsoft.com/office/drawing/2014/main" id="{1BC76547-5F2E-4821-ABB8-955F936FBC18}"/>
              </a:ext>
            </a:extLst>
          </p:cNvPr>
          <p:cNvCxnSpPr>
            <a:cxnSpLocks/>
          </p:cNvCxnSpPr>
          <p:nvPr/>
        </p:nvCxnSpPr>
        <p:spPr>
          <a:xfrm flipV="1">
            <a:off x="5624437" y="144919"/>
            <a:ext cx="2380308" cy="33551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33EA3E-C4E5-4318-9D78-3D867E099C8A}"/>
              </a:ext>
            </a:extLst>
          </p:cNvPr>
          <p:cNvCxnSpPr>
            <a:cxnSpLocks/>
          </p:cNvCxnSpPr>
          <p:nvPr/>
        </p:nvCxnSpPr>
        <p:spPr>
          <a:xfrm flipV="1">
            <a:off x="5624437" y="3655534"/>
            <a:ext cx="2384094" cy="1442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person, indoor, preparing, working&#10;&#10;Description automatically generated">
            <a:extLst>
              <a:ext uri="{FF2B5EF4-FFF2-40B4-BE49-F238E27FC236}">
                <a16:creationId xmlns:a16="http://schemas.microsoft.com/office/drawing/2014/main" id="{C5001AF2-A815-944B-850F-73F56337EFB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5881"/>
          <a:stretch/>
        </p:blipFill>
        <p:spPr>
          <a:xfrm>
            <a:off x="8142757" y="144919"/>
            <a:ext cx="2376851" cy="3355597"/>
          </a:xfrm>
          <a:prstGeom prst="rect">
            <a:avLst/>
          </a:prstGeom>
        </p:spPr>
      </p:pic>
      <p:pic>
        <p:nvPicPr>
          <p:cNvPr id="25" name="Picture 24" descr="A group of cookies&#10;&#10;Description automatically generated with low confidence">
            <a:extLst>
              <a:ext uri="{FF2B5EF4-FFF2-40B4-BE49-F238E27FC236}">
                <a16:creationId xmlns:a16="http://schemas.microsoft.com/office/drawing/2014/main" id="{3B3C1717-353D-9949-A110-2A4428DAADC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4134" t="6873" r="7142" b="11203"/>
          <a:stretch/>
        </p:blipFill>
        <p:spPr>
          <a:xfrm>
            <a:off x="8142758" y="5249131"/>
            <a:ext cx="2376851" cy="1463949"/>
          </a:xfrm>
          <a:prstGeom prst="rect">
            <a:avLst/>
          </a:prstGeom>
        </p:spPr>
      </p:pic>
      <p:pic>
        <p:nvPicPr>
          <p:cNvPr id="31" name="Picture 30" descr="A plate of food&#10;&#10;Description automatically generated with medium confidence">
            <a:extLst>
              <a:ext uri="{FF2B5EF4-FFF2-40B4-BE49-F238E27FC236}">
                <a16:creationId xmlns:a16="http://schemas.microsoft.com/office/drawing/2014/main" id="{02D745BE-A223-C04B-BC22-BDFB8E98072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3073" b="4565"/>
          <a:stretch/>
        </p:blipFill>
        <p:spPr>
          <a:xfrm>
            <a:off x="8142757" y="3642847"/>
            <a:ext cx="2376852" cy="1463532"/>
          </a:xfrm>
          <a:prstGeom prst="rect">
            <a:avLst/>
          </a:prstGeom>
        </p:spPr>
      </p:pic>
      <p:cxnSp>
        <p:nvCxnSpPr>
          <p:cNvPr id="43" name="Straight Connector 42">
            <a:extLst>
              <a:ext uri="{FF2B5EF4-FFF2-40B4-BE49-F238E27FC236}">
                <a16:creationId xmlns:a16="http://schemas.microsoft.com/office/drawing/2014/main" id="{4CD556D6-D28B-E842-B739-CD75D6C3B710}"/>
              </a:ext>
            </a:extLst>
          </p:cNvPr>
          <p:cNvCxnSpPr>
            <a:cxnSpLocks/>
          </p:cNvCxnSpPr>
          <p:nvPr/>
        </p:nvCxnSpPr>
        <p:spPr>
          <a:xfrm flipV="1">
            <a:off x="5628222" y="5235499"/>
            <a:ext cx="2376523" cy="14470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BB44504-9EC2-2F4D-96E5-A04F3DE50AB5}"/>
              </a:ext>
            </a:extLst>
          </p:cNvPr>
          <p:cNvCxnSpPr>
            <a:cxnSpLocks/>
          </p:cNvCxnSpPr>
          <p:nvPr/>
        </p:nvCxnSpPr>
        <p:spPr>
          <a:xfrm>
            <a:off x="8071308" y="144919"/>
            <a:ext cx="0" cy="656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21881E-3CA2-4948-B724-A94836BC1D87}"/>
              </a:ext>
            </a:extLst>
          </p:cNvPr>
          <p:cNvCxnSpPr>
            <a:cxnSpLocks/>
          </p:cNvCxnSpPr>
          <p:nvPr/>
        </p:nvCxnSpPr>
        <p:spPr>
          <a:xfrm flipH="1">
            <a:off x="5624437" y="3567695"/>
            <a:ext cx="48951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63D0930-3D5E-394F-8A57-D73B23D05B8E}"/>
              </a:ext>
            </a:extLst>
          </p:cNvPr>
          <p:cNvCxnSpPr>
            <a:cxnSpLocks/>
          </p:cNvCxnSpPr>
          <p:nvPr/>
        </p:nvCxnSpPr>
        <p:spPr>
          <a:xfrm flipH="1">
            <a:off x="5610806" y="5174560"/>
            <a:ext cx="48951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Icon&#10;&#10;Description automatically generated">
            <a:extLst>
              <a:ext uri="{FF2B5EF4-FFF2-40B4-BE49-F238E27FC236}">
                <a16:creationId xmlns:a16="http://schemas.microsoft.com/office/drawing/2014/main" id="{385FE0B5-2DF2-8A4F-8D19-50790F67E77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81705" y="6257478"/>
            <a:ext cx="1691842" cy="357972"/>
          </a:xfrm>
          <a:prstGeom prst="rect">
            <a:avLst/>
          </a:prstGeom>
        </p:spPr>
      </p:pic>
    </p:spTree>
    <p:extLst>
      <p:ext uri="{BB962C8B-B14F-4D97-AF65-F5344CB8AC3E}">
        <p14:creationId xmlns:p14="http://schemas.microsoft.com/office/powerpoint/2010/main" val="154135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p:nvPr/>
        </p:nvSpPr>
        <p:spPr>
          <a:xfrm>
            <a:off x="3080957" y="608132"/>
            <a:ext cx="6030086" cy="474912"/>
          </a:xfrm>
          <a:prstGeom prst="rect">
            <a:avLst/>
          </a:prstGeom>
          <a:noFill/>
          <a:ln>
            <a:noFill/>
          </a:ln>
        </p:spPr>
        <p:txBody>
          <a:bodyPr spcFirstLastPara="1" wrap="square" lIns="91425" tIns="91425" rIns="91425" bIns="91425" anchor="t" anchorCtr="0">
            <a:noAutofit/>
          </a:bodyPr>
          <a:lstStyle/>
          <a:p>
            <a:pPr algn="ctr"/>
            <a:r>
              <a:rPr lang="en-US" sz="2300" b="1" spc="600" dirty="0">
                <a:latin typeface="Calibri" panose="020F0502020204030204" pitchFamily="34" charset="0"/>
                <a:ea typeface="Comfortaa"/>
                <a:cs typeface="Calibri" panose="020F0502020204030204" pitchFamily="34" charset="0"/>
                <a:sym typeface="Comfortaa"/>
              </a:rPr>
              <a:t>BASIC RETOUCHING PROCESS</a:t>
            </a:r>
          </a:p>
        </p:txBody>
      </p:sp>
      <p:sp>
        <p:nvSpPr>
          <p:cNvPr id="193" name="Google Shape;193;p28"/>
          <p:cNvSpPr txBox="1"/>
          <p:nvPr/>
        </p:nvSpPr>
        <p:spPr>
          <a:xfrm>
            <a:off x="2026059" y="1156626"/>
            <a:ext cx="8077800" cy="1323876"/>
          </a:xfrm>
          <a:prstGeom prst="rect">
            <a:avLst/>
          </a:prstGeom>
          <a:noFill/>
          <a:ln>
            <a:noFill/>
          </a:ln>
        </p:spPr>
        <p:txBody>
          <a:bodyPr spcFirstLastPara="1" wrap="square" lIns="91425" tIns="91425" rIns="91425" bIns="91425" anchor="t" anchorCtr="0">
            <a:noAutofit/>
          </a:bodyPr>
          <a:lstStyle/>
          <a:p>
            <a:r>
              <a:rPr lang="en" dirty="0">
                <a:latin typeface="Calibri" panose="020F0502020204030204" pitchFamily="34" charset="0"/>
                <a:ea typeface="Comfortaa"/>
                <a:cs typeface="Calibri" panose="020F0502020204030204" pitchFamily="34" charset="0"/>
                <a:sym typeface="Comfortaa"/>
              </a:rPr>
              <a:t>Every photo benefits from retouching. </a:t>
            </a:r>
            <a:r>
              <a:rPr lang="en-US" dirty="0">
                <a:latin typeface="Calibri" panose="020F0502020204030204" pitchFamily="34" charset="0"/>
                <a:ea typeface="Comfortaa"/>
                <a:cs typeface="Calibri" panose="020F0502020204030204" pitchFamily="34" charset="0"/>
                <a:sym typeface="Comfortaa"/>
              </a:rPr>
              <a:t>There are many retouching apps and programs that you can use, including the best-known Adobe Lightroom or Photoshop. Snapseed is a free photo-editing app from Google, is available for Android and iOS mobile devices and features a wide range of filters. Photo-editing software will take your photos from good to great!</a:t>
            </a:r>
          </a:p>
        </p:txBody>
      </p:sp>
      <p:sp>
        <p:nvSpPr>
          <p:cNvPr id="199" name="Google Shape;199;p28"/>
          <p:cNvSpPr txBox="1"/>
          <p:nvPr/>
        </p:nvSpPr>
        <p:spPr>
          <a:xfrm>
            <a:off x="3390726" y="2714387"/>
            <a:ext cx="1234200" cy="366000"/>
          </a:xfrm>
          <a:prstGeom prst="rect">
            <a:avLst/>
          </a:prstGeom>
          <a:noFill/>
          <a:ln>
            <a:noFill/>
          </a:ln>
        </p:spPr>
        <p:txBody>
          <a:bodyPr spcFirstLastPara="1" wrap="square" lIns="91425" tIns="91425" rIns="91425" bIns="91425" anchor="t" anchorCtr="0">
            <a:noAutofit/>
          </a:bodyPr>
          <a:lstStyle/>
          <a:p>
            <a:pPr algn="ctr"/>
            <a:r>
              <a:rPr lang="en" b="1" dirty="0">
                <a:latin typeface="Calibri" panose="020F0502020204030204" pitchFamily="34" charset="0"/>
                <a:ea typeface="Comfortaa"/>
                <a:cs typeface="Calibri" panose="020F0502020204030204" pitchFamily="34" charset="0"/>
                <a:sym typeface="Comfortaa"/>
              </a:rPr>
              <a:t>From this… </a:t>
            </a:r>
            <a:endParaRPr b="1" dirty="0">
              <a:latin typeface="Calibri" panose="020F0502020204030204" pitchFamily="34" charset="0"/>
              <a:ea typeface="Comfortaa"/>
              <a:cs typeface="Calibri" panose="020F0502020204030204" pitchFamily="34" charset="0"/>
              <a:sym typeface="Comfortaa"/>
            </a:endParaRPr>
          </a:p>
        </p:txBody>
      </p:sp>
      <p:sp>
        <p:nvSpPr>
          <p:cNvPr id="200" name="Google Shape;200;p28"/>
          <p:cNvSpPr txBox="1"/>
          <p:nvPr/>
        </p:nvSpPr>
        <p:spPr>
          <a:xfrm>
            <a:off x="7694525" y="2700513"/>
            <a:ext cx="894300" cy="473100"/>
          </a:xfrm>
          <a:prstGeom prst="rect">
            <a:avLst/>
          </a:prstGeom>
          <a:noFill/>
          <a:ln>
            <a:noFill/>
          </a:ln>
        </p:spPr>
        <p:txBody>
          <a:bodyPr spcFirstLastPara="1" wrap="square" lIns="91425" tIns="91425" rIns="91425" bIns="91425" anchor="t" anchorCtr="0">
            <a:noAutofit/>
          </a:bodyPr>
          <a:lstStyle/>
          <a:p>
            <a:pPr algn="ctr"/>
            <a:r>
              <a:rPr lang="en" b="1" dirty="0">
                <a:latin typeface="Calibri" panose="020F0502020204030204" pitchFamily="34" charset="0"/>
                <a:ea typeface="Comfortaa"/>
                <a:cs typeface="Calibri" panose="020F0502020204030204" pitchFamily="34" charset="0"/>
                <a:sym typeface="Comfortaa"/>
              </a:rPr>
              <a:t>…to this</a:t>
            </a:r>
            <a:endParaRPr b="1" dirty="0">
              <a:latin typeface="Calibri" panose="020F0502020204030204" pitchFamily="34" charset="0"/>
              <a:ea typeface="Comfortaa"/>
              <a:cs typeface="Calibri" panose="020F0502020204030204" pitchFamily="34" charset="0"/>
              <a:sym typeface="Comfortaa"/>
            </a:endParaRPr>
          </a:p>
        </p:txBody>
      </p:sp>
      <p:pic>
        <p:nvPicPr>
          <p:cNvPr id="6" name="Picture 5" descr="A plate of food&#10;&#10;Description automatically generated with medium confidence">
            <a:extLst>
              <a:ext uri="{FF2B5EF4-FFF2-40B4-BE49-F238E27FC236}">
                <a16:creationId xmlns:a16="http://schemas.microsoft.com/office/drawing/2014/main" id="{74092542-97F3-5C43-8B77-192E7CE9493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99730" y="3102579"/>
            <a:ext cx="3816192" cy="2648615"/>
          </a:xfrm>
          <a:prstGeom prst="rect">
            <a:avLst/>
          </a:prstGeom>
        </p:spPr>
      </p:pic>
      <p:pic>
        <p:nvPicPr>
          <p:cNvPr id="8" name="Picture 7" descr="A plate of food&#10;&#10;Description automatically generated with medium confidence">
            <a:extLst>
              <a:ext uri="{FF2B5EF4-FFF2-40B4-BE49-F238E27FC236}">
                <a16:creationId xmlns:a16="http://schemas.microsoft.com/office/drawing/2014/main" id="{72E8FB0C-669A-1744-95F4-A69275AA7F7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2715" t="20857" r="22976" b="24834"/>
          <a:stretch/>
        </p:blipFill>
        <p:spPr>
          <a:xfrm>
            <a:off x="6205165" y="3102579"/>
            <a:ext cx="3816192" cy="2648615"/>
          </a:xfrm>
          <a:prstGeom prst="rect">
            <a:avLst/>
          </a:prstGeom>
        </p:spPr>
      </p:pic>
      <p:pic>
        <p:nvPicPr>
          <p:cNvPr id="15" name="Picture 14" descr="Icon&#10;&#10;Description automatically generated">
            <a:extLst>
              <a:ext uri="{FF2B5EF4-FFF2-40B4-BE49-F238E27FC236}">
                <a16:creationId xmlns:a16="http://schemas.microsoft.com/office/drawing/2014/main" id="{CA15C767-C4D5-004D-A9BB-7CA4AAD26F7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8177" y="6194285"/>
            <a:ext cx="1691842" cy="3579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BD44-88E4-476B-BD06-E9EE5F712C92}"/>
              </a:ext>
            </a:extLst>
          </p:cNvPr>
          <p:cNvSpPr>
            <a:spLocks noGrp="1"/>
          </p:cNvSpPr>
          <p:nvPr>
            <p:ph type="title"/>
          </p:nvPr>
        </p:nvSpPr>
        <p:spPr>
          <a:xfrm>
            <a:off x="508906" y="434746"/>
            <a:ext cx="11360800" cy="763500"/>
          </a:xfrm>
        </p:spPr>
        <p:txBody>
          <a:bodyPr/>
          <a:lstStyle/>
          <a:p>
            <a:r>
              <a:rPr lang="en-GB" sz="2400" dirty="0">
                <a:latin typeface="Calibri" panose="020F0502020204030204" pitchFamily="34" charset="0"/>
                <a:cs typeface="Calibri" panose="020F0502020204030204" pitchFamily="34" charset="0"/>
              </a:rPr>
              <a:t>SODEXO FOOD SAFETY TIPS</a:t>
            </a:r>
          </a:p>
        </p:txBody>
      </p:sp>
      <p:sp>
        <p:nvSpPr>
          <p:cNvPr id="3" name="Text Placeholder 2">
            <a:extLst>
              <a:ext uri="{FF2B5EF4-FFF2-40B4-BE49-F238E27FC236}">
                <a16:creationId xmlns:a16="http://schemas.microsoft.com/office/drawing/2014/main" id="{75E3B379-A4F7-4AAA-894B-1BD492FE406C}"/>
              </a:ext>
            </a:extLst>
          </p:cNvPr>
          <p:cNvSpPr>
            <a:spLocks noGrp="1"/>
          </p:cNvSpPr>
          <p:nvPr>
            <p:ph type="body" idx="1"/>
          </p:nvPr>
        </p:nvSpPr>
        <p:spPr>
          <a:xfrm>
            <a:off x="415600" y="1020965"/>
            <a:ext cx="11360800" cy="4555200"/>
          </a:xfrm>
        </p:spPr>
        <p:txBody>
          <a:bodyPr/>
          <a:lstStyle/>
          <a:p>
            <a:pPr fontAlgn="base">
              <a:spcBef>
                <a:spcPts val="600"/>
              </a:spcBef>
              <a:spcAft>
                <a:spcPts val="600"/>
              </a:spcAft>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Employees must wear the Sodexo uniform and wear an appropriate hair covering where open food is handled.  </a:t>
            </a:r>
            <a:r>
              <a:rPr lang="en-GB" sz="1400" b="0" i="0" dirty="0">
                <a:solidFill>
                  <a:schemeClr val="tx1"/>
                </a:solidFill>
                <a:effectLst/>
                <a:latin typeface="Calibri" panose="020F0502020204030204" pitchFamily="34" charset="0"/>
                <a:cs typeface="Calibri" panose="020F0502020204030204" pitchFamily="34" charset="0"/>
              </a:rPr>
              <a:t>Waitresses and waiters are required to secure hair </a:t>
            </a:r>
            <a:r>
              <a:rPr lang="en-GB" sz="1400" dirty="0">
                <a:solidFill>
                  <a:schemeClr val="tx1"/>
                </a:solidFill>
                <a:latin typeface="Calibri" panose="020F0502020204030204" pitchFamily="34" charset="0"/>
                <a:cs typeface="Calibri" panose="020F0502020204030204" pitchFamily="34" charset="0"/>
              </a:rPr>
              <a:t>back neatly.  Aprons, oven cloths and gloves, etc. must be in a clean condition.  </a:t>
            </a:r>
          </a:p>
          <a:p>
            <a:pPr algn="l" rtl="0" fontAlgn="base">
              <a:spcBef>
                <a:spcPts val="600"/>
              </a:spcBef>
              <a:spcAft>
                <a:spcPts val="600"/>
              </a:spcAft>
              <a:buFont typeface="Arial" panose="020B0604020202020204" pitchFamily="34" charset="0"/>
              <a:buChar char="•"/>
            </a:pPr>
            <a:r>
              <a:rPr lang="en-GB" sz="1400" b="0" i="0" dirty="0">
                <a:solidFill>
                  <a:schemeClr val="tx1"/>
                </a:solidFill>
                <a:effectLst/>
                <a:latin typeface="Calibri" panose="020F0502020204030204" pitchFamily="34" charset="0"/>
                <a:cs typeface="Calibri" panose="020F0502020204030204" pitchFamily="34" charset="0"/>
              </a:rPr>
              <a:t>Use the correct knife and color-coded chopping boards for food preparation.  </a:t>
            </a:r>
          </a:p>
          <a:p>
            <a:pPr fontAlgn="base">
              <a:spcBef>
                <a:spcPts val="600"/>
              </a:spcBef>
              <a:spcAft>
                <a:spcPts val="600"/>
              </a:spcAft>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Raw foods e.g. unwashed vegetables, raw meat, and shell eggs must be stored and handled separately to ready-to-eat foods.  </a:t>
            </a:r>
          </a:p>
          <a:p>
            <a:pPr fontAlgn="base">
              <a:spcBef>
                <a:spcPts val="600"/>
              </a:spcBef>
              <a:spcAft>
                <a:spcPts val="600"/>
              </a:spcAft>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Display items in service areas must not present a food safety risk. </a:t>
            </a:r>
          </a:p>
          <a:p>
            <a:pPr fontAlgn="base">
              <a:spcBef>
                <a:spcPts val="600"/>
              </a:spcBef>
              <a:spcAft>
                <a:spcPts val="600"/>
              </a:spcAft>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Soil potted plants are not permitted in catering areas. </a:t>
            </a:r>
          </a:p>
          <a:p>
            <a:pPr fontAlgn="base">
              <a:spcBef>
                <a:spcPts val="600"/>
              </a:spcBef>
              <a:spcAft>
                <a:spcPts val="600"/>
              </a:spcAft>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Work areas must be kept free of clutter. </a:t>
            </a:r>
          </a:p>
          <a:p>
            <a:pPr algn="l" rtl="0" fontAlgn="base">
              <a:spcBef>
                <a:spcPts val="600"/>
              </a:spcBef>
              <a:spcAft>
                <a:spcPts val="600"/>
              </a:spcAft>
              <a:buFont typeface="Arial" panose="020B0604020202020204" pitchFamily="34" charset="0"/>
              <a:buChar char="•"/>
            </a:pPr>
            <a:r>
              <a:rPr lang="en-GB" sz="1400" b="0" i="0" dirty="0">
                <a:solidFill>
                  <a:schemeClr val="tx1"/>
                </a:solidFill>
                <a:effectLst/>
                <a:latin typeface="Calibri" panose="020F0502020204030204" pitchFamily="34" charset="0"/>
                <a:cs typeface="Calibri" panose="020F0502020204030204" pitchFamily="34" charset="0"/>
              </a:rPr>
              <a:t>Chemicals must be stored separately from food storage and preparation areas and therefore should not be visible. </a:t>
            </a:r>
          </a:p>
          <a:p>
            <a:pPr fontAlgn="base">
              <a:spcBef>
                <a:spcPts val="600"/>
              </a:spcBef>
              <a:spcAft>
                <a:spcPts val="600"/>
              </a:spcAft>
              <a:buFont typeface="Arial" panose="020B0604020202020204" pitchFamily="34" charset="0"/>
              <a:buChar char="•"/>
            </a:pPr>
            <a:r>
              <a:rPr lang="en-GB" sz="1400" b="0" i="0" dirty="0">
                <a:solidFill>
                  <a:schemeClr val="tx1"/>
                </a:solidFill>
                <a:effectLst/>
                <a:latin typeface="Calibri" panose="020F0502020204030204" pitchFamily="34" charset="0"/>
                <a:cs typeface="Calibri" panose="020F0502020204030204" pitchFamily="34" charset="0"/>
              </a:rPr>
              <a:t>Follow country allergen management and </a:t>
            </a:r>
            <a:r>
              <a:rPr lang="en-GB" sz="1400" b="0" i="0" dirty="0" err="1">
                <a:solidFill>
                  <a:schemeClr val="tx1"/>
                </a:solidFill>
                <a:effectLst/>
                <a:latin typeface="Calibri" panose="020F0502020204030204" pitchFamily="34" charset="0"/>
                <a:cs typeface="Calibri" panose="020F0502020204030204" pitchFamily="34" charset="0"/>
              </a:rPr>
              <a:t>jewelry</a:t>
            </a:r>
            <a:r>
              <a:rPr lang="en-GB" sz="1400" b="0" i="0" dirty="0">
                <a:solidFill>
                  <a:schemeClr val="tx1"/>
                </a:solidFill>
                <a:effectLst/>
                <a:latin typeface="Calibri" panose="020F0502020204030204" pitchFamily="34" charset="0"/>
                <a:cs typeface="Calibri" panose="020F0502020204030204" pitchFamily="34" charset="0"/>
              </a:rPr>
              <a:t> policies</a:t>
            </a:r>
            <a:r>
              <a:rPr lang="en-GB" sz="1400" dirty="0">
                <a:solidFill>
                  <a:schemeClr val="tx1"/>
                </a:solidFill>
                <a:latin typeface="Calibri" panose="020F0502020204030204" pitchFamily="34" charset="0"/>
                <a:cs typeface="Calibri" panose="020F0502020204030204" pitchFamily="34" charset="0"/>
              </a:rPr>
              <a:t>.  It is not recommended that food handlers wear watches, as in many regions these are not permitted.</a:t>
            </a:r>
          </a:p>
          <a:p>
            <a:pPr fontAlgn="base">
              <a:spcBef>
                <a:spcPts val="600"/>
              </a:spcBef>
              <a:spcAft>
                <a:spcPts val="600"/>
              </a:spcAft>
              <a:buFont typeface="Arial" panose="020B0604020202020204" pitchFamily="34" charset="0"/>
              <a:buChar char="•"/>
            </a:pPr>
            <a:endParaRPr lang="en-GB" sz="1400" b="0" i="0" dirty="0">
              <a:solidFill>
                <a:schemeClr val="tx1"/>
              </a:solidFill>
              <a:effectLst/>
              <a:latin typeface="Calibri" panose="020F0502020204030204" pitchFamily="34" charset="0"/>
              <a:cs typeface="Calibri" panose="020F0502020204030204" pitchFamily="34" charset="0"/>
            </a:endParaRPr>
          </a:p>
          <a:p>
            <a:pPr marL="114300" indent="0" algn="l" rtl="0" fontAlgn="base">
              <a:spcBef>
                <a:spcPts val="600"/>
              </a:spcBef>
              <a:spcAft>
                <a:spcPts val="600"/>
              </a:spcAft>
              <a:buNone/>
            </a:pPr>
            <a:r>
              <a:rPr lang="en-GB" sz="1400" b="1" i="0" dirty="0">
                <a:solidFill>
                  <a:schemeClr val="tx1"/>
                </a:solidFill>
                <a:effectLst/>
                <a:latin typeface="Calibri" panose="020F0502020204030204" pitchFamily="34" charset="0"/>
                <a:cs typeface="Calibri" panose="020F0502020204030204" pitchFamily="34" charset="0"/>
              </a:rPr>
              <a:t>If you require further support or guidance please contact your Regional / Country HSE team. </a:t>
            </a:r>
          </a:p>
          <a:p>
            <a:endParaRPr lang="en-GB" dirty="0"/>
          </a:p>
        </p:txBody>
      </p:sp>
    </p:spTree>
    <p:extLst>
      <p:ext uri="{BB962C8B-B14F-4D97-AF65-F5344CB8AC3E}">
        <p14:creationId xmlns:p14="http://schemas.microsoft.com/office/powerpoint/2010/main" val="6534632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F890B5C45E9840BC1AA9FDBF0BE2C7" ma:contentTypeVersion="11" ma:contentTypeDescription="Create a new document." ma:contentTypeScope="" ma:versionID="f7c48c761369e0e263188e5e6031f3f1">
  <xsd:schema xmlns:xsd="http://www.w3.org/2001/XMLSchema" xmlns:xs="http://www.w3.org/2001/XMLSchema" xmlns:p="http://schemas.microsoft.com/office/2006/metadata/properties" xmlns:ns2="055b1a5a-58e7-465c-bdd2-99a532f4c646" xmlns:ns3="bf30bc28-f75a-4b74-8f6a-8df75ed672d1" targetNamespace="http://schemas.microsoft.com/office/2006/metadata/properties" ma:root="true" ma:fieldsID="788423ad59d3b7683687d06ddf28ca63" ns2:_="" ns3:_="">
    <xsd:import namespace="055b1a5a-58e7-465c-bdd2-99a532f4c646"/>
    <xsd:import namespace="bf30bc28-f75a-4b74-8f6a-8df75ed672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b1a5a-58e7-465c-bdd2-99a532f4c6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30bc28-f75a-4b74-8f6a-8df75ed672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AFF2C-D0E1-4CE5-839E-CF8CC4C1A04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FF8608-5C12-4415-8DB6-860FDCB83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b1a5a-58e7-465c-bdd2-99a532f4c646"/>
    <ds:schemaRef ds:uri="bf30bc28-f75a-4b74-8f6a-8df75ed67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120238-D808-48F8-B7F7-62DDA7E525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2371</TotalTime>
  <Words>983</Words>
  <Application>Microsoft Office PowerPoint</Application>
  <PresentationFormat>Widescreen</PresentationFormat>
  <Paragraphs>57</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SODEXO FOOD SAFETY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Wagner, Julie</dc:creator>
  <cp:lastModifiedBy>Mann, Lloyd</cp:lastModifiedBy>
  <cp:revision>26</cp:revision>
  <cp:lastPrinted>2021-01-11T17:37:26Z</cp:lastPrinted>
  <dcterms:modified xsi:type="dcterms:W3CDTF">2024-10-18T14:12:18Z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0x0101001DF890B5C45E9840BC1AA9FDBF0BE2C7</vt:lpwstr>
  </property>
</Properties>
</file>